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33" r:id="rId3"/>
    <p:sldId id="257" r:id="rId4"/>
    <p:sldId id="259" r:id="rId5"/>
    <p:sldId id="258" r:id="rId6"/>
    <p:sldId id="286" r:id="rId7"/>
    <p:sldId id="285" r:id="rId8"/>
    <p:sldId id="281" r:id="rId9"/>
    <p:sldId id="262" r:id="rId10"/>
    <p:sldId id="261" r:id="rId11"/>
    <p:sldId id="329" r:id="rId12"/>
    <p:sldId id="341" r:id="rId13"/>
    <p:sldId id="342" r:id="rId14"/>
    <p:sldId id="330" r:id="rId15"/>
    <p:sldId id="331" r:id="rId16"/>
    <p:sldId id="268" r:id="rId17"/>
    <p:sldId id="283" r:id="rId18"/>
    <p:sldId id="284" r:id="rId19"/>
    <p:sldId id="343" r:id="rId20"/>
    <p:sldId id="344" r:id="rId21"/>
    <p:sldId id="335" r:id="rId22"/>
    <p:sldId id="271" r:id="rId23"/>
    <p:sldId id="290" r:id="rId24"/>
    <p:sldId id="272" r:id="rId25"/>
    <p:sldId id="273" r:id="rId26"/>
    <p:sldId id="308" r:id="rId27"/>
    <p:sldId id="322" r:id="rId28"/>
    <p:sldId id="309" r:id="rId29"/>
    <p:sldId id="345" r:id="rId30"/>
    <p:sldId id="275" r:id="rId31"/>
    <p:sldId id="346" r:id="rId32"/>
    <p:sldId id="287" r:id="rId33"/>
    <p:sldId id="347" r:id="rId34"/>
    <p:sldId id="327" r:id="rId35"/>
    <p:sldId id="328" r:id="rId36"/>
    <p:sldId id="348" r:id="rId37"/>
    <p:sldId id="277" r:id="rId38"/>
    <p:sldId id="316" r:id="rId39"/>
    <p:sldId id="278" r:id="rId40"/>
    <p:sldId id="317" r:id="rId41"/>
    <p:sldId id="318" r:id="rId42"/>
    <p:sldId id="279" r:id="rId43"/>
    <p:sldId id="280" r:id="rId4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86358" autoAdjust="0"/>
  </p:normalViewPr>
  <p:slideViewPr>
    <p:cSldViewPr snapToGrid="0">
      <p:cViewPr>
        <p:scale>
          <a:sx n="100" d="100"/>
          <a:sy n="100" d="100"/>
        </p:scale>
        <p:origin x="2510" y="232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55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22.xml"/><Relationship Id="rId5" Type="http://schemas.openxmlformats.org/officeDocument/2006/relationships/slide" Target="slides/slide6.xml"/><Relationship Id="rId10" Type="http://schemas.openxmlformats.org/officeDocument/2006/relationships/slide" Target="slides/slide15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read-only workload</a:t>
            </a:r>
          </a:p>
        </c:rich>
      </c:tx>
      <c:layout>
        <c:manualLayout>
          <c:xMode val="edge"/>
          <c:yMode val="edge"/>
          <c:x val="0.22663017145198869"/>
          <c:y val="4.547851148480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07227594679588"/>
          <c:y val="0.19879055032860077"/>
          <c:w val="0.76550485852191985"/>
          <c:h val="0.54678639525440487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762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Singleton!$B$18:$H$18</c:f>
              <c:numCache>
                <c:formatCode>General</c:formatCode>
                <c:ptCount val="7"/>
                <c:pt idx="0">
                  <c:v>2.2135764</c:v>
                </c:pt>
                <c:pt idx="1">
                  <c:v>4.2681323999999989</c:v>
                </c:pt>
                <c:pt idx="2">
                  <c:v>8.6990390000000026</c:v>
                </c:pt>
                <c:pt idx="3">
                  <c:v>17.4190729</c:v>
                </c:pt>
                <c:pt idx="4">
                  <c:v>34.404128300000011</c:v>
                </c:pt>
                <c:pt idx="5">
                  <c:v>51.313988800000004</c:v>
                </c:pt>
                <c:pt idx="6">
                  <c:v>69.449469300000018</c:v>
                </c:pt>
              </c:numCache>
            </c:numRef>
          </c:yVal>
          <c:smooth val="1"/>
        </c:ser>
        <c:ser>
          <c:idx val="1"/>
          <c:order val="1"/>
          <c:tx>
            <c:v>rotating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Singleton!$B$19:$H$19</c:f>
              <c:numCache>
                <c:formatCode>General</c:formatCode>
                <c:ptCount val="7"/>
                <c:pt idx="0">
                  <c:v>3.1846367000000004</c:v>
                </c:pt>
                <c:pt idx="1">
                  <c:v>6.1584141999999984</c:v>
                </c:pt>
                <c:pt idx="2">
                  <c:v>11.573325099999998</c:v>
                </c:pt>
                <c:pt idx="3">
                  <c:v>17.670419199999998</c:v>
                </c:pt>
                <c:pt idx="4">
                  <c:v>32.485689999999998</c:v>
                </c:pt>
                <c:pt idx="5">
                  <c:v>50.413477999999998</c:v>
                </c:pt>
                <c:pt idx="6">
                  <c:v>69.132619399999982</c:v>
                </c:pt>
              </c:numCache>
            </c:numRef>
          </c:yVal>
          <c:smooth val="1"/>
        </c:ser>
        <c:ser>
          <c:idx val="2"/>
          <c:order val="2"/>
          <c:tx>
            <c:v>nohotspot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Singleton!$B$20:$H$20</c:f>
              <c:numCache>
                <c:formatCode>General</c:formatCode>
                <c:ptCount val="7"/>
                <c:pt idx="0">
                  <c:v>2.3072565000000003</c:v>
                </c:pt>
                <c:pt idx="1">
                  <c:v>4.5981701999999993</c:v>
                </c:pt>
                <c:pt idx="2">
                  <c:v>9.1463387999999988</c:v>
                </c:pt>
                <c:pt idx="3">
                  <c:v>14.152684800000003</c:v>
                </c:pt>
                <c:pt idx="4">
                  <c:v>29.54314699999999</c:v>
                </c:pt>
                <c:pt idx="5">
                  <c:v>41.660156400000012</c:v>
                </c:pt>
                <c:pt idx="6">
                  <c:v>57.824453700000007</c:v>
                </c:pt>
              </c:numCache>
            </c:numRef>
          </c:yVal>
          <c:smooth val="1"/>
        </c:ser>
        <c:ser>
          <c:idx val="3"/>
          <c:order val="3"/>
          <c:tx>
            <c:v>fraser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Singleton!$B$21:$H$21</c:f>
              <c:numCache>
                <c:formatCode>General</c:formatCode>
                <c:ptCount val="7"/>
                <c:pt idx="0">
                  <c:v>2.3070374</c:v>
                </c:pt>
                <c:pt idx="1">
                  <c:v>4.4694161000000001</c:v>
                </c:pt>
                <c:pt idx="2">
                  <c:v>9.5865601000000016</c:v>
                </c:pt>
                <c:pt idx="3">
                  <c:v>16.451832899999996</c:v>
                </c:pt>
                <c:pt idx="4">
                  <c:v>16.647984800000003</c:v>
                </c:pt>
                <c:pt idx="5">
                  <c:v>16.429239299999992</c:v>
                </c:pt>
                <c:pt idx="6">
                  <c:v>15.9708275</c:v>
                </c:pt>
              </c:numCache>
            </c:numRef>
          </c:yVal>
          <c:smooth val="1"/>
        </c:ser>
        <c:ser>
          <c:idx val="4"/>
          <c:order val="4"/>
          <c:tx>
            <c:v>lock</c:v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Singleton!$B$22:$H$22</c:f>
              <c:numCache>
                <c:formatCode>General</c:formatCode>
                <c:ptCount val="7"/>
                <c:pt idx="0">
                  <c:v>1.3586459000000002</c:v>
                </c:pt>
                <c:pt idx="1">
                  <c:v>2.6643444999999999</c:v>
                </c:pt>
                <c:pt idx="2">
                  <c:v>5.0986940000000001</c:v>
                </c:pt>
                <c:pt idx="3">
                  <c:v>9.0673911999999994</c:v>
                </c:pt>
                <c:pt idx="4">
                  <c:v>8.960156600000003</c:v>
                </c:pt>
                <c:pt idx="5">
                  <c:v>8.5438558999999987</c:v>
                </c:pt>
                <c:pt idx="6">
                  <c:v>9.7486993999999996</c:v>
                </c:pt>
              </c:numCache>
            </c:numRef>
          </c:yVal>
          <c:smooth val="1"/>
        </c:ser>
        <c:ser>
          <c:idx val="5"/>
          <c:order val="5"/>
          <c:tx>
            <c:v>base line</c:v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Singleton!$B$23:$H$23</c:f>
              <c:numCache>
                <c:formatCode>General</c:formatCode>
                <c:ptCount val="7"/>
                <c:pt idx="0">
                  <c:v>2.5044675000000001</c:v>
                </c:pt>
                <c:pt idx="1">
                  <c:v>4.4696274000000011</c:v>
                </c:pt>
                <c:pt idx="2">
                  <c:v>8.8501533000000023</c:v>
                </c:pt>
                <c:pt idx="3">
                  <c:v>18.084554799999999</c:v>
                </c:pt>
                <c:pt idx="4">
                  <c:v>36.101193500000001</c:v>
                </c:pt>
                <c:pt idx="5">
                  <c:v>53.683757400000005</c:v>
                </c:pt>
                <c:pt idx="6">
                  <c:v>71.800785199999964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925440"/>
        <c:axId val="86459904"/>
      </c:scatterChart>
      <c:valAx>
        <c:axId val="8492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of threads</a:t>
                </a:r>
              </a:p>
            </c:rich>
          </c:tx>
          <c:layout>
            <c:manualLayout>
              <c:xMode val="edge"/>
              <c:yMode val="edge"/>
              <c:x val="0.35560264863941105"/>
              <c:y val="0.833367443183622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6459904"/>
        <c:crosses val="autoZero"/>
        <c:crossBetween val="midCat"/>
      </c:valAx>
      <c:valAx>
        <c:axId val="864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millions ops/sec</a:t>
                </a:r>
              </a:p>
            </c:rich>
          </c:tx>
          <c:layout>
            <c:manualLayout>
              <c:xMode val="edge"/>
              <c:yMode val="edge"/>
              <c:x val="1.4446612102898484E-2"/>
              <c:y val="9.595321859383287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4925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40049554713064"/>
          <c:y val="9.2271896446150373E-2"/>
          <c:w val="0.76520151431470174"/>
          <c:h val="0.70760460695029259"/>
        </c:manualLayout>
      </c:layout>
      <c:scatterChart>
        <c:scatterStyle val="smoothMarker"/>
        <c:varyColors val="0"/>
        <c:ser>
          <c:idx val="0"/>
          <c:order val="0"/>
          <c:tx>
            <c:v>Our library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Intruder!$B$45:$E$45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Intruder!$B$46:$E$46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</c:numCache>
            </c:numRef>
          </c:yVal>
          <c:smooth val="1"/>
        </c:ser>
        <c:ser>
          <c:idx val="1"/>
          <c:order val="1"/>
          <c:tx>
            <c:v>TL2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097376557061707"/>
                  <c:y val="-7.087615344541056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51.5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61.2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Intruder!$B$45:$E$45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Intruder!$B$47:$E$47</c:f>
              <c:numCache>
                <c:formatCode>General</c:formatCode>
                <c:ptCount val="4"/>
                <c:pt idx="0">
                  <c:v>0</c:v>
                </c:pt>
                <c:pt idx="1">
                  <c:v>36.944444444444429</c:v>
                </c:pt>
                <c:pt idx="2">
                  <c:v>51.578947368421062</c:v>
                </c:pt>
                <c:pt idx="3">
                  <c:v>61.206896551724128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0759424"/>
        <c:axId val="100786176"/>
      </c:scatterChart>
      <c:valAx>
        <c:axId val="10075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cap="all" baseline="0">
                    <a:effectLst/>
                  </a:rPr>
                  <a:t># of threads</a:t>
                </a:r>
                <a:endParaRPr lang="he-IL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1834697575545216"/>
              <c:y val="0.888835299865906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0786176"/>
        <c:crosses val="autoZero"/>
        <c:crossBetween val="midCat"/>
        <c:majorUnit val="2"/>
      </c:valAx>
      <c:valAx>
        <c:axId val="1007861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cap="all" baseline="0" dirty="0">
                    <a:effectLst/>
                  </a:rPr>
                  <a:t>% of aborts</a:t>
                </a:r>
                <a:endParaRPr lang="he-IL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1849255295638647E-2"/>
              <c:y val="0.254930137470923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075942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n-US" sz="2800" b="1" i="0" u="none" strike="noStrike" kern="1200" cap="all" spc="12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cap="all" baseline="0" dirty="0" smtClean="0">
                <a:effectLst/>
              </a:rPr>
              <a:t>UPDATE-only workload</a:t>
            </a:r>
            <a:endParaRPr lang="en-US" sz="2800" dirty="0">
              <a:effectLst/>
            </a:endParaRPr>
          </a:p>
        </c:rich>
      </c:tx>
      <c:layout>
        <c:manualLayout>
          <c:xMode val="edge"/>
          <c:yMode val="edge"/>
          <c:x val="0.19327913300097971"/>
          <c:y val="1.10722160826107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591648352404019"/>
          <c:y val="0.17306865985831082"/>
          <c:w val="0.82339958173677474"/>
          <c:h val="0.58310913413227916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762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Singleton!$B$129:$H$129</c:f>
              <c:numCache>
                <c:formatCode>General</c:formatCode>
                <c:ptCount val="7"/>
                <c:pt idx="0">
                  <c:v>1.0287367000000001</c:v>
                </c:pt>
                <c:pt idx="1">
                  <c:v>1.3566265</c:v>
                </c:pt>
                <c:pt idx="2">
                  <c:v>2.2964742999999999</c:v>
                </c:pt>
                <c:pt idx="3">
                  <c:v>4.5538918000000006</c:v>
                </c:pt>
                <c:pt idx="4">
                  <c:v>8.8700827000000011</c:v>
                </c:pt>
                <c:pt idx="5">
                  <c:v>12.9077967</c:v>
                </c:pt>
                <c:pt idx="6">
                  <c:v>16.032850199999999</c:v>
                </c:pt>
              </c:numCache>
            </c:numRef>
          </c:yVal>
          <c:smooth val="1"/>
        </c:ser>
        <c:ser>
          <c:idx val="1"/>
          <c:order val="1"/>
          <c:tx>
            <c:v>rotaiting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Singleton!$B$130:$H$130</c:f>
              <c:numCache>
                <c:formatCode>General</c:formatCode>
                <c:ptCount val="7"/>
                <c:pt idx="0">
                  <c:v>1.6256463000000001</c:v>
                </c:pt>
                <c:pt idx="1">
                  <c:v>2.6500268999999999</c:v>
                </c:pt>
                <c:pt idx="2">
                  <c:v>4.8735194000000002</c:v>
                </c:pt>
                <c:pt idx="3">
                  <c:v>8.0424872000000001</c:v>
                </c:pt>
                <c:pt idx="4">
                  <c:v>14.101963599999999</c:v>
                </c:pt>
                <c:pt idx="5">
                  <c:v>19.1843428</c:v>
                </c:pt>
                <c:pt idx="6">
                  <c:v>22.183013299999999</c:v>
                </c:pt>
              </c:numCache>
            </c:numRef>
          </c:yVal>
          <c:smooth val="1"/>
        </c:ser>
        <c:ser>
          <c:idx val="2"/>
          <c:order val="2"/>
          <c:tx>
            <c:v>nohotspot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Singleton!$B$131:$H$131</c:f>
              <c:numCache>
                <c:formatCode>General</c:formatCode>
                <c:ptCount val="7"/>
                <c:pt idx="0">
                  <c:v>1.4604364999999999</c:v>
                </c:pt>
                <c:pt idx="1">
                  <c:v>2.1176015000000001</c:v>
                </c:pt>
                <c:pt idx="2">
                  <c:v>3.4570449000000005</c:v>
                </c:pt>
                <c:pt idx="3">
                  <c:v>5.2271574999999997</c:v>
                </c:pt>
                <c:pt idx="4">
                  <c:v>8.4292280999999996</c:v>
                </c:pt>
                <c:pt idx="5">
                  <c:v>10.855871799999999</c:v>
                </c:pt>
                <c:pt idx="6">
                  <c:v>12.7994755</c:v>
                </c:pt>
              </c:numCache>
            </c:numRef>
          </c:yVal>
          <c:smooth val="1"/>
        </c:ser>
        <c:ser>
          <c:idx val="3"/>
          <c:order val="3"/>
          <c:tx>
            <c:v>fraser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Singleton!$B$132:$H$132</c:f>
              <c:numCache>
                <c:formatCode>General</c:formatCode>
                <c:ptCount val="7"/>
                <c:pt idx="0">
                  <c:v>2.2550046999999998</c:v>
                </c:pt>
                <c:pt idx="1">
                  <c:v>4.2171425999999999</c:v>
                </c:pt>
                <c:pt idx="2">
                  <c:v>8.1933606000000001</c:v>
                </c:pt>
                <c:pt idx="3">
                  <c:v>11.1194647</c:v>
                </c:pt>
                <c:pt idx="4">
                  <c:v>10.8621645</c:v>
                </c:pt>
                <c:pt idx="5">
                  <c:v>11.491185</c:v>
                </c:pt>
                <c:pt idx="6">
                  <c:v>11.491185</c:v>
                </c:pt>
              </c:numCache>
            </c:numRef>
          </c:yVal>
          <c:smooth val="1"/>
        </c:ser>
        <c:ser>
          <c:idx val="4"/>
          <c:order val="4"/>
          <c:tx>
            <c:v>lock</c:v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Singleton!$B$133:$H$133</c:f>
              <c:numCache>
                <c:formatCode>General</c:formatCode>
                <c:ptCount val="7"/>
                <c:pt idx="0">
                  <c:v>1.1869291</c:v>
                </c:pt>
                <c:pt idx="1">
                  <c:v>1.7593284</c:v>
                </c:pt>
                <c:pt idx="2">
                  <c:v>0.80921240000000005</c:v>
                </c:pt>
                <c:pt idx="3">
                  <c:v>0.82475579999999993</c:v>
                </c:pt>
                <c:pt idx="4">
                  <c:v>0.5827059</c:v>
                </c:pt>
                <c:pt idx="5">
                  <c:v>0.63629550000000001</c:v>
                </c:pt>
                <c:pt idx="6">
                  <c:v>0.54668139999999998</c:v>
                </c:pt>
              </c:numCache>
            </c:numRef>
          </c:yVal>
          <c:smooth val="1"/>
        </c:ser>
        <c:ser>
          <c:idx val="5"/>
          <c:order val="5"/>
          <c:tx>
            <c:v>base line</c:v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Singleton!$B$134:$H$134</c:f>
              <c:numCache>
                <c:formatCode>General</c:formatCode>
                <c:ptCount val="7"/>
                <c:pt idx="0">
                  <c:v>1.2034632000000001</c:v>
                </c:pt>
                <c:pt idx="1">
                  <c:v>1.4722624</c:v>
                </c:pt>
                <c:pt idx="2">
                  <c:v>2.4679975999999999</c:v>
                </c:pt>
                <c:pt idx="3">
                  <c:v>4.8762087999999997</c:v>
                </c:pt>
                <c:pt idx="4">
                  <c:v>8.7150445000000012</c:v>
                </c:pt>
                <c:pt idx="5">
                  <c:v>12.3514739</c:v>
                </c:pt>
                <c:pt idx="6">
                  <c:v>15.3995146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00480"/>
        <c:axId val="86502784"/>
      </c:scatterChart>
      <c:valAx>
        <c:axId val="86500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 rtl="0">
                  <a:def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# of threads</a:t>
                </a:r>
              </a:p>
            </c:rich>
          </c:tx>
          <c:layout>
            <c:manualLayout>
              <c:xMode val="edge"/>
              <c:yMode val="edge"/>
              <c:x val="0.44295962284135443"/>
              <c:y val="0.831461582190417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86502784"/>
        <c:crosses val="autoZero"/>
        <c:crossBetween val="midCat"/>
      </c:valAx>
      <c:valAx>
        <c:axId val="865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86500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update-only workload</a:t>
            </a:r>
          </a:p>
        </c:rich>
      </c:tx>
      <c:layout>
        <c:manualLayout>
          <c:xMode val="edge"/>
          <c:yMode val="edge"/>
          <c:x val="0.33695914271463723"/>
          <c:y val="4.782283438111627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954159473381338"/>
          <c:y val="0.21173255404930058"/>
          <c:w val="0.82339958173677474"/>
          <c:h val="0.54795302649024558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762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Singleton!$B$129:$H$129</c:f>
              <c:numCache>
                <c:formatCode>General</c:formatCode>
                <c:ptCount val="7"/>
                <c:pt idx="0">
                  <c:v>1.0287366999999998</c:v>
                </c:pt>
                <c:pt idx="1">
                  <c:v>1.3566265</c:v>
                </c:pt>
                <c:pt idx="2">
                  <c:v>2.2964742999999999</c:v>
                </c:pt>
                <c:pt idx="3">
                  <c:v>4.5538918000000006</c:v>
                </c:pt>
                <c:pt idx="4">
                  <c:v>8.8700827000000029</c:v>
                </c:pt>
                <c:pt idx="5">
                  <c:v>12.9077967</c:v>
                </c:pt>
                <c:pt idx="6">
                  <c:v>16.032850200000002</c:v>
                </c:pt>
              </c:numCache>
            </c:numRef>
          </c:yVal>
          <c:smooth val="1"/>
        </c:ser>
        <c:ser>
          <c:idx val="1"/>
          <c:order val="1"/>
          <c:tx>
            <c:v>rotaiting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Singleton!$B$130:$H$130</c:f>
              <c:numCache>
                <c:formatCode>General</c:formatCode>
                <c:ptCount val="7"/>
                <c:pt idx="0">
                  <c:v>1.6256462999999999</c:v>
                </c:pt>
                <c:pt idx="1">
                  <c:v>2.6500268999999999</c:v>
                </c:pt>
                <c:pt idx="2">
                  <c:v>4.8735194000000002</c:v>
                </c:pt>
                <c:pt idx="3">
                  <c:v>8.0424872000000018</c:v>
                </c:pt>
                <c:pt idx="4">
                  <c:v>14.101963599999999</c:v>
                </c:pt>
                <c:pt idx="5">
                  <c:v>19.184342799999996</c:v>
                </c:pt>
                <c:pt idx="6">
                  <c:v>22.183013299999995</c:v>
                </c:pt>
              </c:numCache>
            </c:numRef>
          </c:yVal>
          <c:smooth val="1"/>
        </c:ser>
        <c:ser>
          <c:idx val="2"/>
          <c:order val="2"/>
          <c:tx>
            <c:v>nohotspot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Singleton!$B$131:$H$131</c:f>
              <c:numCache>
                <c:formatCode>General</c:formatCode>
                <c:ptCount val="7"/>
                <c:pt idx="0">
                  <c:v>1.4604364999999997</c:v>
                </c:pt>
                <c:pt idx="1">
                  <c:v>2.1176015000000001</c:v>
                </c:pt>
                <c:pt idx="2">
                  <c:v>3.4570449000000001</c:v>
                </c:pt>
                <c:pt idx="3">
                  <c:v>5.2271574999999988</c:v>
                </c:pt>
                <c:pt idx="4">
                  <c:v>8.4292280999999996</c:v>
                </c:pt>
                <c:pt idx="5">
                  <c:v>10.855871800000001</c:v>
                </c:pt>
                <c:pt idx="6">
                  <c:v>12.7994755</c:v>
                </c:pt>
              </c:numCache>
            </c:numRef>
          </c:yVal>
          <c:smooth val="1"/>
        </c:ser>
        <c:ser>
          <c:idx val="3"/>
          <c:order val="3"/>
          <c:tx>
            <c:v>fraser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Singleton!$B$132:$H$132</c:f>
              <c:numCache>
                <c:formatCode>General</c:formatCode>
                <c:ptCount val="7"/>
                <c:pt idx="0">
                  <c:v>2.2550046999999998</c:v>
                </c:pt>
                <c:pt idx="1">
                  <c:v>4.217142599999999</c:v>
                </c:pt>
                <c:pt idx="2">
                  <c:v>8.1933605999999983</c:v>
                </c:pt>
                <c:pt idx="3">
                  <c:v>11.1194647</c:v>
                </c:pt>
                <c:pt idx="4">
                  <c:v>10.862164500000002</c:v>
                </c:pt>
                <c:pt idx="5">
                  <c:v>11.491185</c:v>
                </c:pt>
                <c:pt idx="6">
                  <c:v>11.491185</c:v>
                </c:pt>
              </c:numCache>
            </c:numRef>
          </c:yVal>
          <c:smooth val="1"/>
        </c:ser>
        <c:ser>
          <c:idx val="4"/>
          <c:order val="4"/>
          <c:tx>
            <c:v>lock</c:v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Singleton!$B$133:$H$133</c:f>
              <c:numCache>
                <c:formatCode>General</c:formatCode>
                <c:ptCount val="7"/>
                <c:pt idx="0">
                  <c:v>1.1869291</c:v>
                </c:pt>
                <c:pt idx="1">
                  <c:v>1.7593283999999998</c:v>
                </c:pt>
                <c:pt idx="2">
                  <c:v>0.80921239999999994</c:v>
                </c:pt>
                <c:pt idx="3">
                  <c:v>0.82475579999999993</c:v>
                </c:pt>
                <c:pt idx="4">
                  <c:v>0.5827059</c:v>
                </c:pt>
                <c:pt idx="5">
                  <c:v>0.63629550000000012</c:v>
                </c:pt>
                <c:pt idx="6">
                  <c:v>0.54668139999999998</c:v>
                </c:pt>
              </c:numCache>
            </c:numRef>
          </c:yVal>
          <c:smooth val="1"/>
        </c:ser>
        <c:ser>
          <c:idx val="5"/>
          <c:order val="5"/>
          <c:tx>
            <c:v>base line</c:v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Singleton!$B$134:$H$134</c:f>
              <c:numCache>
                <c:formatCode>General</c:formatCode>
                <c:ptCount val="7"/>
                <c:pt idx="0">
                  <c:v>1.2034631999999996</c:v>
                </c:pt>
                <c:pt idx="1">
                  <c:v>1.4722624</c:v>
                </c:pt>
                <c:pt idx="2">
                  <c:v>2.4679976000000003</c:v>
                </c:pt>
                <c:pt idx="3">
                  <c:v>4.8762088000000006</c:v>
                </c:pt>
                <c:pt idx="4">
                  <c:v>8.715044500000003</c:v>
                </c:pt>
                <c:pt idx="5">
                  <c:v>12.3514739</c:v>
                </c:pt>
                <c:pt idx="6">
                  <c:v>15.399514600000002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32480"/>
        <c:axId val="86534784"/>
      </c:scatterChart>
      <c:valAx>
        <c:axId val="8653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of threads</a:t>
                </a:r>
              </a:p>
            </c:rich>
          </c:tx>
          <c:layout>
            <c:manualLayout>
              <c:xMode val="edge"/>
              <c:yMode val="edge"/>
              <c:x val="0.44295962284135443"/>
              <c:y val="0.831461582190417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6534784"/>
        <c:crosses val="autoZero"/>
        <c:crossBetween val="midCat"/>
      </c:valAx>
      <c:valAx>
        <c:axId val="865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0" i="0" u="none" strike="noStrike" kern="1200" cap="all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millions ops/sec</a:t>
                </a:r>
                <a:endParaRPr lang="en-US" sz="2800" b="0" i="0" u="none" strike="noStrike" kern="1200" cap="all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3.3943779317462432E-2"/>
              <c:y val="0.136588216543590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6532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/>
            </a:pPr>
            <a:r>
              <a:rPr lang="en-US" sz="2400" b="1" i="0" u="none" strike="noStrike" kern="1200" cap="all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read-only</a:t>
            </a:r>
            <a:r>
              <a:rPr lang="en-US" sz="2400" dirty="0"/>
              <a:t> </a:t>
            </a:r>
            <a:r>
              <a:rPr lang="en-US" sz="2400" b="1" i="0" u="none" strike="noStrike" kern="1200" cap="all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workload</a:t>
            </a:r>
          </a:p>
        </c:rich>
      </c:tx>
      <c:layout>
        <c:manualLayout>
          <c:xMode val="edge"/>
          <c:yMode val="edge"/>
          <c:x val="0.23396056017894476"/>
          <c:y val="2.64423105522962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843555581528213"/>
          <c:y val="0.17507010632842718"/>
          <c:w val="0.80899783332438024"/>
          <c:h val="0.643354800483992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Sheet5!$D$94</c:f>
              <c:strCache>
                <c:ptCount val="1"/>
                <c:pt idx="0">
                  <c:v>our skiplist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Sheet5!$B$15:$H$15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Sheet5!$B$16:$H$16</c:f>
              <c:numCache>
                <c:formatCode>General</c:formatCode>
                <c:ptCount val="7"/>
                <c:pt idx="0">
                  <c:v>0.51814760000000004</c:v>
                </c:pt>
                <c:pt idx="1">
                  <c:v>1.0089429999999999</c:v>
                </c:pt>
                <c:pt idx="2">
                  <c:v>2.066519</c:v>
                </c:pt>
                <c:pt idx="3">
                  <c:v>4.1661894999999989</c:v>
                </c:pt>
                <c:pt idx="4">
                  <c:v>8.1901651999999991</c:v>
                </c:pt>
                <c:pt idx="5">
                  <c:v>12.3762957</c:v>
                </c:pt>
                <c:pt idx="6">
                  <c:v>16.337977800000001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Sheet5!$D$95</c:f>
              <c:strCache>
                <c:ptCount val="1"/>
                <c:pt idx="0">
                  <c:v>seq TL2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Sheet5!$B$15:$H$15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Sheet5!$B$17:$H$17</c:f>
              <c:numCache>
                <c:formatCode>General</c:formatCode>
                <c:ptCount val="7"/>
                <c:pt idx="0">
                  <c:v>0.28489410000000004</c:v>
                </c:pt>
                <c:pt idx="1">
                  <c:v>0.5891074999999999</c:v>
                </c:pt>
                <c:pt idx="2">
                  <c:v>1.1419824999999999</c:v>
                </c:pt>
                <c:pt idx="3">
                  <c:v>2.0666178999999998</c:v>
                </c:pt>
                <c:pt idx="4">
                  <c:v>3.9764480999999994</c:v>
                </c:pt>
                <c:pt idx="5">
                  <c:v>6.3686487999999999</c:v>
                </c:pt>
                <c:pt idx="6">
                  <c:v>8.1517271999999998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Sheet5!$D$96</c:f>
              <c:strCache>
                <c:ptCount val="1"/>
                <c:pt idx="0">
                  <c:v>friendly TL2</c:v>
                </c:pt>
              </c:strCache>
            </c:strRef>
          </c:tx>
          <c:xVal>
            <c:numRef>
              <c:f>Sheet5!$B$15:$H$15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Sheet5!$B$18:$H$18</c:f>
              <c:numCache>
                <c:formatCode>General</c:formatCode>
                <c:ptCount val="7"/>
                <c:pt idx="0">
                  <c:v>0.13976700000000003</c:v>
                </c:pt>
                <c:pt idx="1">
                  <c:v>0.28921870000000005</c:v>
                </c:pt>
                <c:pt idx="2">
                  <c:v>0.5862601999999999</c:v>
                </c:pt>
                <c:pt idx="3">
                  <c:v>1.0455706999999999</c:v>
                </c:pt>
                <c:pt idx="4">
                  <c:v>2.0226086999999997</c:v>
                </c:pt>
                <c:pt idx="5">
                  <c:v>3.1101430999999997</c:v>
                </c:pt>
                <c:pt idx="6">
                  <c:v>3.9343167999999999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986304"/>
        <c:axId val="86029440"/>
      </c:scatterChart>
      <c:valAx>
        <c:axId val="8598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 rtl="0">
                  <a:defRPr lang="en-US" sz="1600" b="0" i="0" u="none" strike="noStrike" kern="1200" cap="all" spc="120" normalizeH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# of threads</a:t>
                </a:r>
              </a:p>
            </c:rich>
          </c:tx>
          <c:layout>
            <c:manualLayout>
              <c:xMode val="edge"/>
              <c:yMode val="edge"/>
              <c:x val="0.37505330108605328"/>
              <c:y val="0.902464756474945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86029440"/>
        <c:crosses val="autoZero"/>
        <c:crossBetween val="midCat"/>
        <c:majorUnit val="5"/>
      </c:valAx>
      <c:valAx>
        <c:axId val="8602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he-IL" sz="2400" b="1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millions TXs/sec</a:t>
                </a:r>
                <a:endParaRPr lang="he-IL" sz="2400" b="1" i="0" u="none" strike="noStrike" kern="1200" cap="all" spc="120" normalizeH="0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1.1048255020337547E-2"/>
              <c:y val="0.122846294060427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85986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update-only workload</a:t>
            </a:r>
          </a:p>
        </c:rich>
      </c:tx>
      <c:layout>
        <c:manualLayout>
          <c:xMode val="edge"/>
          <c:yMode val="edge"/>
          <c:x val="0.19129893130833012"/>
          <c:y val="1.99396563032926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92672116510673"/>
          <c:y val="0.17824138671246109"/>
          <c:w val="0.86620781841687866"/>
          <c:h val="0.6409234016672031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Sheet5!$D$94</c:f>
              <c:strCache>
                <c:ptCount val="1"/>
                <c:pt idx="0">
                  <c:v>our skiplist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Sheet5!$B$139:$H$139</c:f>
              <c:numCache>
                <c:formatCode>General</c:formatCode>
                <c:ptCount val="7"/>
                <c:pt idx="0">
                  <c:v>0.17792550000000001</c:v>
                </c:pt>
                <c:pt idx="1">
                  <c:v>0.23755480000000001</c:v>
                </c:pt>
                <c:pt idx="2">
                  <c:v>0.43407790000000002</c:v>
                </c:pt>
                <c:pt idx="3">
                  <c:v>0.80764420000000003</c:v>
                </c:pt>
                <c:pt idx="4">
                  <c:v>1.4297951</c:v>
                </c:pt>
                <c:pt idx="5">
                  <c:v>2.0483000000000002</c:v>
                </c:pt>
                <c:pt idx="6">
                  <c:v>2.3191858999999999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Sheet5!$D$95</c:f>
              <c:strCache>
                <c:ptCount val="1"/>
                <c:pt idx="0">
                  <c:v>seq TL2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Sheet5!$B$140:$H$140</c:f>
              <c:numCache>
                <c:formatCode>General</c:formatCode>
                <c:ptCount val="7"/>
                <c:pt idx="0">
                  <c:v>9.4169900000000001E-2</c:v>
                </c:pt>
                <c:pt idx="1">
                  <c:v>0.1198448</c:v>
                </c:pt>
                <c:pt idx="2">
                  <c:v>0.21406790000000001</c:v>
                </c:pt>
                <c:pt idx="3">
                  <c:v>0.3461322</c:v>
                </c:pt>
                <c:pt idx="4">
                  <c:v>0.42268610000000006</c:v>
                </c:pt>
                <c:pt idx="5">
                  <c:v>0.27540369999999997</c:v>
                </c:pt>
                <c:pt idx="6">
                  <c:v>0.20678239999999998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Sheet5!$D$96</c:f>
              <c:strCache>
                <c:ptCount val="1"/>
                <c:pt idx="0">
                  <c:v>friendly TL2</c:v>
                </c:pt>
              </c:strCache>
            </c:strRef>
          </c:tx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Sheet5!$B$141:$H$141</c:f>
              <c:numCache>
                <c:formatCode>General</c:formatCode>
                <c:ptCount val="7"/>
                <c:pt idx="0">
                  <c:v>6.5783400000000006E-2</c:v>
                </c:pt>
                <c:pt idx="1">
                  <c:v>0.12990959999999999</c:v>
                </c:pt>
                <c:pt idx="2">
                  <c:v>0.30976399999999998</c:v>
                </c:pt>
                <c:pt idx="3">
                  <c:v>0.6848902</c:v>
                </c:pt>
                <c:pt idx="4">
                  <c:v>1.1874298000000001</c:v>
                </c:pt>
                <c:pt idx="5">
                  <c:v>1.5233726000000001</c:v>
                </c:pt>
                <c:pt idx="6">
                  <c:v>2.0549434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33376"/>
        <c:axId val="86143744"/>
      </c:scatterChart>
      <c:valAx>
        <c:axId val="8613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of threads</a:t>
                </a:r>
              </a:p>
            </c:rich>
          </c:tx>
          <c:layout>
            <c:manualLayout>
              <c:xMode val="edge"/>
              <c:yMode val="edge"/>
              <c:x val="0.399911189386361"/>
              <c:y val="0.8999591547112207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6143744"/>
        <c:crosses val="autoZero"/>
        <c:crossBetween val="midCat"/>
        <c:majorUnit val="5"/>
      </c:valAx>
      <c:valAx>
        <c:axId val="8614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6133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update-only workload</a:t>
            </a:r>
          </a:p>
        </c:rich>
      </c:tx>
      <c:layout>
        <c:manualLayout>
          <c:xMode val="edge"/>
          <c:yMode val="edge"/>
          <c:x val="0.31398800474130439"/>
          <c:y val="6.91625754268685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223924455095293"/>
          <c:y val="0.21231884057971023"/>
          <c:w val="0.80399263950701827"/>
          <c:h val="0.549312669528349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Sheet5!$D$94</c:f>
              <c:strCache>
                <c:ptCount val="1"/>
                <c:pt idx="0">
                  <c:v>our skiplist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Sheet5!$B$139:$H$139</c:f>
              <c:numCache>
                <c:formatCode>General</c:formatCode>
                <c:ptCount val="7"/>
                <c:pt idx="0">
                  <c:v>0.17792550000000001</c:v>
                </c:pt>
                <c:pt idx="1">
                  <c:v>0.23755480000000001</c:v>
                </c:pt>
                <c:pt idx="2">
                  <c:v>0.43407790000000007</c:v>
                </c:pt>
                <c:pt idx="3">
                  <c:v>0.80764420000000015</c:v>
                </c:pt>
                <c:pt idx="4">
                  <c:v>1.4297950999999998</c:v>
                </c:pt>
                <c:pt idx="5">
                  <c:v>2.0483000000000002</c:v>
                </c:pt>
                <c:pt idx="6">
                  <c:v>2.3191858999999995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Sheet5!$D$95</c:f>
              <c:strCache>
                <c:ptCount val="1"/>
                <c:pt idx="0">
                  <c:v>seq TL2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Sheet5!$B$140:$H$140</c:f>
              <c:numCache>
                <c:formatCode>General</c:formatCode>
                <c:ptCount val="7"/>
                <c:pt idx="0">
                  <c:v>9.4169900000000015E-2</c:v>
                </c:pt>
                <c:pt idx="1">
                  <c:v>0.1198448</c:v>
                </c:pt>
                <c:pt idx="2">
                  <c:v>0.21406790000000003</c:v>
                </c:pt>
                <c:pt idx="3">
                  <c:v>0.3461322</c:v>
                </c:pt>
                <c:pt idx="4">
                  <c:v>0.42268610000000012</c:v>
                </c:pt>
                <c:pt idx="5">
                  <c:v>0.27540370000000003</c:v>
                </c:pt>
                <c:pt idx="6">
                  <c:v>0.20678240000000001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Sheet5!$D$96</c:f>
              <c:strCache>
                <c:ptCount val="1"/>
                <c:pt idx="0">
                  <c:v>friendly TL2</c:v>
                </c:pt>
              </c:strCache>
            </c:strRef>
          </c:tx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Sheet5!$B$141:$H$141</c:f>
              <c:numCache>
                <c:formatCode>General</c:formatCode>
                <c:ptCount val="7"/>
                <c:pt idx="0">
                  <c:v>6.578340000000002E-2</c:v>
                </c:pt>
                <c:pt idx="1">
                  <c:v>0.12990959999999999</c:v>
                </c:pt>
                <c:pt idx="2">
                  <c:v>0.30976400000000004</c:v>
                </c:pt>
                <c:pt idx="3">
                  <c:v>0.68489020000000012</c:v>
                </c:pt>
                <c:pt idx="4">
                  <c:v>1.1874297999999999</c:v>
                </c:pt>
                <c:pt idx="5">
                  <c:v>1.5233725999999999</c:v>
                </c:pt>
                <c:pt idx="6">
                  <c:v>2.0549433999999995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92800"/>
        <c:axId val="86099072"/>
      </c:scatterChart>
      <c:valAx>
        <c:axId val="8609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of threads</a:t>
                </a:r>
              </a:p>
            </c:rich>
          </c:tx>
          <c:layout>
            <c:manualLayout>
              <c:xMode val="edge"/>
              <c:yMode val="edge"/>
              <c:x val="0.45889196781632524"/>
              <c:y val="0.843133928062854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6099072"/>
        <c:crosses val="autoZero"/>
        <c:crossBetween val="midCat"/>
        <c:majorUnit val="5"/>
      </c:valAx>
      <c:valAx>
        <c:axId val="8609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en-US" sz="2400" b="1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u="none" strike="noStrike" kern="1200" cap="all" spc="120" normalizeH="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millions TXs/sec</a:t>
                </a:r>
                <a:endParaRPr lang="en-US" sz="2400" b="1" i="0" u="none" strike="noStrike" kern="1200" cap="all" spc="120" normalizeH="0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2.7334487708632269E-2"/>
              <c:y val="0.1876927104226328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6092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7309292978257"/>
          <c:y val="0.90404769147426423"/>
          <c:w val="0.47688208709946561"/>
          <c:h val="9.2874031827441986E-2"/>
        </c:manualLayout>
      </c:layout>
      <c:overlay val="0"/>
      <c:txPr>
        <a:bodyPr/>
        <a:lstStyle/>
        <a:p>
          <a:pPr>
            <a:defRPr sz="2000"/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lang="en-US" sz="2400" b="0" i="0" u="none" strike="noStrike" kern="1200" cap="all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kern="1200" cap="all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zoomed in</a:t>
            </a:r>
            <a:endParaRPr lang="en-US" sz="2400" b="0" i="0" u="none" strike="noStrike" kern="1200" cap="all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9200186823498195"/>
          <c:y val="1.49452864243549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54057961237098"/>
          <c:y val="0.15780869150781171"/>
          <c:w val="0.84236027718077477"/>
          <c:h val="0.66177993065740137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Sheet5!$B$162:$H$162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Sheet5!$B$163:$H$163</c:f>
              <c:numCache>
                <c:formatCode>General</c:formatCode>
                <c:ptCount val="7"/>
                <c:pt idx="0">
                  <c:v>0</c:v>
                </c:pt>
                <c:pt idx="1">
                  <c:v>4.000000000000001E-3</c:v>
                </c:pt>
                <c:pt idx="2">
                  <c:v>1.0000000000000002E-2</c:v>
                </c:pt>
                <c:pt idx="3">
                  <c:v>2.0000000000000004E-2</c:v>
                </c:pt>
                <c:pt idx="4">
                  <c:v>3.9000000000000007E-2</c:v>
                </c:pt>
                <c:pt idx="5">
                  <c:v>4.3000000000000003E-2</c:v>
                </c:pt>
                <c:pt idx="6">
                  <c:v>5.1999999999999998E-2</c:v>
                </c:pt>
              </c:numCache>
            </c:numRef>
          </c:yVal>
          <c:smooth val="1"/>
        </c:ser>
        <c:ser>
          <c:idx val="1"/>
          <c:order val="1"/>
          <c:tx>
            <c:v>transaction-friendly skiplist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Sheet5!$B$162:$H$162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Sheet5!$B$164:$H$164</c:f>
              <c:numCache>
                <c:formatCode>General</c:formatCode>
                <c:ptCount val="7"/>
                <c:pt idx="0">
                  <c:v>0</c:v>
                </c:pt>
                <c:pt idx="1">
                  <c:v>0.4654005554631836</c:v>
                </c:pt>
                <c:pt idx="2">
                  <c:v>0.19356671530584577</c:v>
                </c:pt>
                <c:pt idx="3">
                  <c:v>0.19566640024926626</c:v>
                </c:pt>
                <c:pt idx="4">
                  <c:v>0.31557233951851305</c:v>
                </c:pt>
                <c:pt idx="5">
                  <c:v>0.73673374458750274</c:v>
                </c:pt>
                <c:pt idx="6">
                  <c:v>0.74762643097615256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10304"/>
        <c:axId val="86612608"/>
      </c:scatterChart>
      <c:valAx>
        <c:axId val="8661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cap="all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# of threads</a:t>
                </a:r>
              </a:p>
            </c:rich>
          </c:tx>
          <c:layout>
            <c:manualLayout>
              <c:xMode val="edge"/>
              <c:yMode val="edge"/>
              <c:x val="0.44040495297009863"/>
              <c:y val="0.890771726930788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612608"/>
        <c:crosses val="autoZero"/>
        <c:crossBetween val="midCat"/>
      </c:valAx>
      <c:valAx>
        <c:axId val="8661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86610304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lang="en-US" sz="2400" b="0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kern="1200" cap="all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update-only </a:t>
            </a:r>
            <a:r>
              <a:rPr lang="en-US" sz="2400" b="0" i="0" u="none" strike="noStrike" kern="1200" cap="all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workload</a:t>
            </a:r>
            <a:endParaRPr lang="en-US" sz="2400" b="0" i="0" u="none" strike="noStrike" kern="1200" cap="all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035509736540662"/>
          <c:y val="2.24179362318567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1957500157841"/>
          <c:y val="0.1914356644909832"/>
          <c:w val="0.80570500852341909"/>
          <c:h val="0.60909356222771904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 w="38100">
              <a:solidFill>
                <a:schemeClr val="tx1"/>
              </a:solidFill>
            </a:ln>
          </c:spPr>
          <c:marker>
            <c:spPr>
              <a:ln w="38100">
                <a:solidFill>
                  <a:schemeClr val="tx1"/>
                </a:solidFill>
              </a:ln>
            </c:spPr>
          </c:marker>
          <c:xVal>
            <c:numRef>
              <c:f>Sheet5!$B$144:$H$144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Sheet5!$B$145:$H$145</c:f>
              <c:numCache>
                <c:formatCode>General</c:formatCode>
                <c:ptCount val="7"/>
                <c:pt idx="0">
                  <c:v>0</c:v>
                </c:pt>
                <c:pt idx="1">
                  <c:v>4.000000000000001E-3</c:v>
                </c:pt>
                <c:pt idx="2">
                  <c:v>1.0000000000000002E-2</c:v>
                </c:pt>
                <c:pt idx="3">
                  <c:v>2.0000000000000004E-2</c:v>
                </c:pt>
                <c:pt idx="4">
                  <c:v>3.9000000000000007E-2</c:v>
                </c:pt>
                <c:pt idx="5">
                  <c:v>4.3000000000000003E-2</c:v>
                </c:pt>
                <c:pt idx="6">
                  <c:v>5.1999999999999998E-2</c:v>
                </c:pt>
              </c:numCache>
            </c:numRef>
          </c:yVal>
          <c:smooth val="1"/>
        </c:ser>
        <c:ser>
          <c:idx val="1"/>
          <c:order val="1"/>
          <c:tx>
            <c:v>tl2</c:v>
          </c:tx>
          <c:xVal>
            <c:numRef>
              <c:f>Sheet5!$B$144:$H$144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Sheet5!$B$146:$H$146</c:f>
              <c:numCache>
                <c:formatCode>General</c:formatCode>
                <c:ptCount val="7"/>
                <c:pt idx="0">
                  <c:v>0</c:v>
                </c:pt>
                <c:pt idx="1">
                  <c:v>0.53</c:v>
                </c:pt>
                <c:pt idx="2">
                  <c:v>1.84</c:v>
                </c:pt>
                <c:pt idx="3">
                  <c:v>6.6499999999999995</c:v>
                </c:pt>
                <c:pt idx="4">
                  <c:v>22</c:v>
                </c:pt>
                <c:pt idx="5">
                  <c:v>34.300000000000011</c:v>
                </c:pt>
                <c:pt idx="6">
                  <c:v>44.3</c:v>
                </c:pt>
              </c:numCache>
            </c:numRef>
          </c:yVal>
          <c:smooth val="1"/>
        </c:ser>
        <c:ser>
          <c:idx val="2"/>
          <c:order val="2"/>
          <c:tx>
            <c:v>transaction-friendly skiplist</c:v>
          </c:tx>
          <c:xVal>
            <c:numRef>
              <c:f>Sheet5!$B$144:$H$144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Sheet5!$B$147:$H$147</c:f>
              <c:numCache>
                <c:formatCode>General</c:formatCode>
                <c:ptCount val="7"/>
                <c:pt idx="0">
                  <c:v>0</c:v>
                </c:pt>
                <c:pt idx="1">
                  <c:v>0.4654005554631836</c:v>
                </c:pt>
                <c:pt idx="2">
                  <c:v>0.19356671530584577</c:v>
                </c:pt>
                <c:pt idx="3">
                  <c:v>0.19566640024926626</c:v>
                </c:pt>
                <c:pt idx="4">
                  <c:v>0.31557233951851305</c:v>
                </c:pt>
                <c:pt idx="5">
                  <c:v>0.73673374458750274</c:v>
                </c:pt>
                <c:pt idx="6">
                  <c:v>0.74762643097615256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56224"/>
        <c:axId val="88758144"/>
      </c:scatterChart>
      <c:valAx>
        <c:axId val="88756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# of threads</a:t>
                </a:r>
              </a:p>
            </c:rich>
          </c:tx>
          <c:layout>
            <c:manualLayout>
              <c:xMode val="edge"/>
              <c:yMode val="edge"/>
              <c:x val="0.36909741952359049"/>
              <c:y val="0.875448652923275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758144"/>
        <c:crosses val="autoZero"/>
        <c:crossBetween val="midCat"/>
      </c:valAx>
      <c:valAx>
        <c:axId val="88758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he-IL" sz="24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u="none" strike="noStrike" kern="1200" cap="all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% OF Aborts</a:t>
                </a:r>
                <a:endParaRPr lang="he-IL" sz="2400" b="0" i="0" u="none" strike="noStrike" kern="1200" cap="all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1.5515509014981374E-2"/>
              <c:y val="0.22868589705871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88756224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9248820954856"/>
          <c:y val="8.345826672992504E-2"/>
          <c:w val="0.8148149806074515"/>
          <c:h val="0.70962578180252733"/>
        </c:manualLayout>
      </c:layout>
      <c:scatterChart>
        <c:scatterStyle val="smoothMarker"/>
        <c:varyColors val="0"/>
        <c:ser>
          <c:idx val="0"/>
          <c:order val="0"/>
          <c:tx>
            <c:v>Our library</c:v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217850486643207"/>
                  <c:y val="-2.384487148390077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4.92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07306162201424"/>
                      <c:h val="0.126898148148148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Intruder!$B$39:$E$39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Intruder!$B$40:$E$40</c:f>
              <c:numCache>
                <c:formatCode>General</c:formatCode>
                <c:ptCount val="4"/>
                <c:pt idx="0">
                  <c:v>0.84279749478079335</c:v>
                </c:pt>
                <c:pt idx="1">
                  <c:v>1.5007434944237921</c:v>
                </c:pt>
                <c:pt idx="2">
                  <c:v>2.8429577464788731</c:v>
                </c:pt>
                <c:pt idx="3">
                  <c:v>4.9231707317073168</c:v>
                </c:pt>
              </c:numCache>
            </c:numRef>
          </c:yVal>
          <c:smooth val="1"/>
        </c:ser>
        <c:ser>
          <c:idx val="1"/>
          <c:order val="1"/>
          <c:tx>
            <c:v>TL2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969824526651154E-2"/>
                  <c:y val="-6.344889180519103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0.28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99121807887221"/>
                      <c:h val="0.126898148148148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Intruder!$B$39:$E$39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Intruder!$B$41:$E$41</c:f>
              <c:numCache>
                <c:formatCode>General</c:formatCode>
                <c:ptCount val="4"/>
                <c:pt idx="0">
                  <c:v>0.18776744186046521</c:v>
                </c:pt>
                <c:pt idx="1">
                  <c:v>0.21359788359788365</c:v>
                </c:pt>
                <c:pt idx="2">
                  <c:v>0.25713375796178339</c:v>
                </c:pt>
                <c:pt idx="3">
                  <c:v>0.2842957746478873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0715136"/>
        <c:axId val="100733696"/>
      </c:scatterChart>
      <c:valAx>
        <c:axId val="10071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 of  threads</a:t>
                </a:r>
              </a:p>
            </c:rich>
          </c:tx>
          <c:layout>
            <c:manualLayout>
              <c:xMode val="edge"/>
              <c:yMode val="edge"/>
              <c:x val="0.35411934007725882"/>
              <c:y val="0.875572328091884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0733696"/>
        <c:crosses val="autoZero"/>
        <c:crossBetween val="midCat"/>
      </c:valAx>
      <c:valAx>
        <c:axId val="1007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en-US" sz="2000" b="0" i="0" u="none" strike="noStrike" kern="1200" cap="all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kern="1200" cap="all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+mn-lt"/>
                    <a:ea typeface="+mn-ea"/>
                    <a:cs typeface="+mn-cs"/>
                  </a:rPr>
                  <a:t>SPEED UP</a:t>
                </a:r>
                <a:endParaRPr lang="en-US" sz="2000" b="0" i="0" u="none" strike="noStrike" kern="1200" cap="all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0715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3616D-45FE-6345-9039-69F14DBE6B3F}" type="datetimeFigureOut">
              <a:rPr lang="en-US" smtClean="0"/>
              <a:pPr/>
              <a:t>08/04/2016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89249-50F8-F542-8260-469231D5B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9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0743CF-6B49-4598-AAFB-150556F08296}" type="datetimeFigureOut">
              <a:rPr lang="he-IL" smtClean="0"/>
              <a:pPr/>
              <a:t>כ"ט/אדר ב/תשע"ו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998B92-8B6A-4617-92E1-3667D68CC2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778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Multi core machines</a:t>
            </a:r>
          </a:p>
          <a:p>
            <a:pPr algn="l" rtl="0"/>
            <a:r>
              <a:rPr lang="en-US" dirty="0" smtClean="0"/>
              <a:t>Too much data for sequential programs</a:t>
            </a:r>
          </a:p>
          <a:p>
            <a:pPr algn="l" rtl="0"/>
            <a:r>
              <a:rPr lang="en-US" dirty="0" smtClean="0"/>
              <a:t>Many clients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Concurrent is fast</a:t>
            </a:r>
          </a:p>
          <a:p>
            <a:pPr algn="l" rtl="0"/>
            <a:endParaRPr lang="he-I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009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idea is to </a:t>
            </a:r>
            <a:r>
              <a:rPr lang="en-US" b="1" baseline="0" dirty="0" smtClean="0"/>
              <a:t>support TXs </a:t>
            </a:r>
            <a:r>
              <a:rPr lang="en-US" baseline="0" dirty="0" smtClean="0"/>
              <a:t>but </a:t>
            </a:r>
            <a:r>
              <a:rPr lang="en-US" b="1" baseline="0" dirty="0" smtClean="0"/>
              <a:t>avoid </a:t>
            </a:r>
            <a:r>
              <a:rPr lang="en-US" b="1" dirty="0" smtClean="0"/>
              <a:t>unnecessary</a:t>
            </a:r>
            <a:r>
              <a:rPr lang="en-US" dirty="0" smtClean="0"/>
              <a:t> </a:t>
            </a:r>
            <a:r>
              <a:rPr lang="en-US" b="1" baseline="0" dirty="0" smtClean="0"/>
              <a:t> aborts.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607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We will see in a </a:t>
            </a:r>
            <a:r>
              <a:rPr lang="en-US" smtClean="0"/>
              <a:t>few slides </a:t>
            </a:r>
            <a:r>
              <a:rPr lang="en-US" dirty="0" smtClean="0"/>
              <a:t>that in standard STM one</a:t>
            </a:r>
            <a:r>
              <a:rPr lang="en-US" baseline="0" dirty="0" smtClean="0"/>
              <a:t> of this operations </a:t>
            </a:r>
            <a:r>
              <a:rPr lang="en-US" baseline="0" smtClean="0"/>
              <a:t>will abort.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13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For example: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linklist</a:t>
            </a:r>
            <a:endParaRPr lang="en-US" baseline="0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We will see in a few slides that in standard STM one</a:t>
            </a:r>
            <a:r>
              <a:rPr lang="en-US" baseline="0" dirty="0" smtClean="0"/>
              <a:t> of this operations will abort.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13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idea is to </a:t>
            </a:r>
            <a:r>
              <a:rPr lang="en-US" b="1" baseline="0" dirty="0" smtClean="0"/>
              <a:t>support TXs </a:t>
            </a:r>
            <a:r>
              <a:rPr lang="en-US" baseline="0" dirty="0" smtClean="0"/>
              <a:t>but </a:t>
            </a:r>
            <a:r>
              <a:rPr lang="en-US" b="1" baseline="0" dirty="0" smtClean="0"/>
              <a:t>avoid </a:t>
            </a:r>
            <a:r>
              <a:rPr lang="en-US" b="1" dirty="0" smtClean="0"/>
              <a:t>unnecessary</a:t>
            </a:r>
            <a:r>
              <a:rPr lang="en-US" dirty="0" smtClean="0"/>
              <a:t> </a:t>
            </a:r>
            <a:r>
              <a:rPr lang="en-US" b="1" baseline="0" dirty="0" smtClean="0"/>
              <a:t> aborts.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60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5534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468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468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After</a:t>
            </a:r>
            <a:r>
              <a:rPr lang="en-US" baseline="0" dirty="0" smtClean="0"/>
              <a:t> we read the global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2700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468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להגיד: מימשנו</a:t>
            </a:r>
            <a:r>
              <a:rPr lang="he-IL" baseline="0" dirty="0" smtClean="0"/>
              <a:t> גם </a:t>
            </a:r>
            <a:r>
              <a:rPr lang="en-US" baseline="0" dirty="0" smtClean="0"/>
              <a:t>queue</a:t>
            </a:r>
            <a:r>
              <a:rPr lang="he-I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12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לדוגמא</a:t>
            </a:r>
            <a:r>
              <a:rPr lang="he-IL" baseline="0" dirty="0" smtClean="0"/>
              <a:t> רוצים למנוע שמכניסים שני איברים במקביל ורואים רק אחד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0727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להזכיר</a:t>
            </a:r>
            <a:r>
              <a:rPr lang="he-IL" baseline="0" dirty="0" smtClean="0"/>
              <a:t> למה זה חשוב לנו.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ממה התחלנו בעצם..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91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</a:t>
            </a:r>
            <a:r>
              <a:rPr lang="en-US" b="0" u="none" baseline="0" dirty="0" smtClean="0"/>
              <a:t>use </a:t>
            </a:r>
            <a:r>
              <a:rPr lang="en-US" b="0" u="none" baseline="0" dirty="0" err="1" smtClean="0"/>
              <a:t>synchrobench</a:t>
            </a:r>
            <a:r>
              <a:rPr lang="en-US" b="0" u="none" baseline="0" dirty="0" smtClean="0"/>
              <a:t>.</a:t>
            </a:r>
            <a:endParaRPr lang="en-US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618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חשוב</a:t>
            </a:r>
            <a:r>
              <a:rPr lang="he-IL" baseline="0" dirty="0" smtClean="0"/>
              <a:t> לציין שאנחנו בדיוק כמו ה</a:t>
            </a:r>
            <a:r>
              <a:rPr lang="en-US" baseline="0" dirty="0" smtClean="0"/>
              <a:t>base line</a:t>
            </a:r>
            <a:r>
              <a:rPr lang="he-IL" baseline="0" dirty="0" smtClean="0"/>
              <a:t>. היינו יכולים </a:t>
            </a:r>
            <a:r>
              <a:rPr lang="he-IL" baseline="0" dirty="0" err="1" smtClean="0"/>
              <a:t>להחילף</a:t>
            </a:r>
            <a:r>
              <a:rPr lang="he-IL" baseline="0" dirty="0" smtClean="0"/>
              <a:t> את האינדקס בכל אחד מהמימושים האלו.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016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משויים</a:t>
            </a:r>
            <a:r>
              <a:rPr lang="he-IL" baseline="0" dirty="0" smtClean="0"/>
              <a:t> מול מימוש שמשתמש ב</a:t>
            </a:r>
            <a:r>
              <a:rPr lang="en-US" baseline="0" dirty="0" smtClean="0"/>
              <a:t>.STM</a:t>
            </a:r>
            <a:endParaRPr lang="en-US" dirty="0" smtClean="0"/>
          </a:p>
          <a:p>
            <a:r>
              <a:rPr lang="he-IL" dirty="0" smtClean="0"/>
              <a:t>בזכות חסכון</a:t>
            </a:r>
            <a:r>
              <a:rPr lang="he-IL" baseline="0" dirty="0" smtClean="0"/>
              <a:t> ב </a:t>
            </a:r>
            <a:r>
              <a:rPr lang="en-US" baseline="0" dirty="0" smtClean="0"/>
              <a:t>overhead</a:t>
            </a:r>
            <a:r>
              <a:rPr lang="he-I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03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משויים</a:t>
            </a:r>
            <a:r>
              <a:rPr lang="he-IL" baseline="0" dirty="0" smtClean="0"/>
              <a:t> מול מימוש שמשתמש ב</a:t>
            </a:r>
            <a:r>
              <a:rPr lang="en-US" baseline="0" dirty="0" smtClean="0"/>
              <a:t>.STM</a:t>
            </a:r>
            <a:endParaRPr lang="en-US" dirty="0" smtClean="0"/>
          </a:p>
          <a:p>
            <a:r>
              <a:rPr lang="he-IL" dirty="0" smtClean="0"/>
              <a:t>בזכות</a:t>
            </a:r>
            <a:r>
              <a:rPr lang="he-IL" baseline="0" dirty="0" smtClean="0"/>
              <a:t> החיסכון ב </a:t>
            </a:r>
            <a:r>
              <a:rPr lang="en-US" baseline="0" dirty="0" smtClean="0"/>
              <a:t>aborts</a:t>
            </a:r>
            <a:r>
              <a:rPr lang="he-I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03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משויים</a:t>
            </a:r>
            <a:r>
              <a:rPr lang="he-IL" baseline="0" dirty="0" smtClean="0"/>
              <a:t> מול מימוש שמשתמש ב</a:t>
            </a:r>
            <a:r>
              <a:rPr lang="en-US" baseline="0" dirty="0" smtClean="0"/>
              <a:t>.STM</a:t>
            </a:r>
            <a:endParaRPr lang="en-US" dirty="0" smtClean="0"/>
          </a:p>
          <a:p>
            <a:r>
              <a:rPr lang="he-IL" dirty="0" smtClean="0"/>
              <a:t>בזכות</a:t>
            </a:r>
            <a:r>
              <a:rPr lang="he-IL" baseline="0" dirty="0" smtClean="0"/>
              <a:t> החיסכון ב </a:t>
            </a:r>
            <a:r>
              <a:rPr lang="en-US" baseline="0" dirty="0" smtClean="0"/>
              <a:t>aborts</a:t>
            </a:r>
            <a:r>
              <a:rPr lang="he-I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03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95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  example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71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  example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71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  example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71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API example</a:t>
            </a:r>
          </a:p>
          <a:p>
            <a:pPr algn="l"/>
            <a:r>
              <a:rPr lang="en-US" dirty="0" smtClean="0"/>
              <a:t>DS</a:t>
            </a:r>
            <a:r>
              <a:rPr lang="en-US" baseline="0" dirty="0" smtClean="0"/>
              <a:t> does not have to be concurrent.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42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175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</a:t>
            </a:r>
            <a:r>
              <a:rPr lang="en-US" baseline="0" dirty="0" smtClean="0"/>
              <a:t> to titles of next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14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0433-BCAD-1149-B3A8-AA67C1979DCB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8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1A9-D7D8-1D44-A832-5FD4F56CB76F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26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6E3F-DBF8-D74D-9186-1729E86628E7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216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1890939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343" y="6356350"/>
            <a:ext cx="2743200" cy="365125"/>
          </a:xfrm>
        </p:spPr>
        <p:txBody>
          <a:bodyPr/>
          <a:lstStyle/>
          <a:p>
            <a:fld id="{E15EB9B2-C143-3C4C-8BB2-B39E47CA68CC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714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3AFCB556-2409-4859-9691-E676E4C958BF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561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D2D-C5EF-8146-9A1D-D7B9FCA4CC4F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683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CF8F-E26B-694F-AAE1-4A1EEF8F69F5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704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15B-0790-1E42-AD2C-6913B519F949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77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17C1-1955-AA4C-9E4A-9032D661F36A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21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23C6-4BE6-CE47-9A03-6B8C014C3EE8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53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DDD-F845-4142-864B-276BA71EF507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06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F34F-238B-D04F-9CB3-F5A5D6364C13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673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5028" y="6345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C723-2601-DF46-B3BE-6ACFE51E536C}" type="datetime1">
              <a:rPr lang="en-US" smtClean="0"/>
              <a:pPr/>
              <a:t>08/04/2016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642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B556-2409-4859-9691-E676E4C958BF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92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chart" Target="../charts/chart2.xml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Transactional Libraries</a:t>
            </a:r>
            <a:endParaRPr lang="he-I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smtClean="0"/>
              <a:t>Spiegelman</a:t>
            </a:r>
            <a:r>
              <a:rPr lang="en-US" baseline="30000" dirty="0" smtClean="0"/>
              <a:t>*</a:t>
            </a:r>
            <a:r>
              <a:rPr lang="en-US" dirty="0" smtClean="0"/>
              <a:t>, Guy </a:t>
            </a:r>
            <a:r>
              <a:rPr lang="en-US" dirty="0" smtClean="0"/>
              <a:t>Golan-</a:t>
            </a:r>
            <a:r>
              <a:rPr lang="en-US" dirty="0" err="1" smtClean="0"/>
              <a:t>Gueta</a:t>
            </a:r>
            <a:r>
              <a:rPr lang="en-US" baseline="30000" dirty="0" smtClean="0">
                <a:latin typeface="Harrington"/>
              </a:rPr>
              <a:t>†</a:t>
            </a:r>
            <a:r>
              <a:rPr lang="en-US" dirty="0" smtClean="0"/>
              <a:t>, and Idit Keidar</a:t>
            </a:r>
            <a:r>
              <a:rPr lang="en-US" baseline="30000" dirty="0" smtClean="0">
                <a:latin typeface="Harrington"/>
              </a:rPr>
              <a:t>†*</a:t>
            </a:r>
            <a:endParaRPr lang="he-IL" dirty="0"/>
          </a:p>
          <a:p>
            <a:r>
              <a:rPr lang="en-US" baseline="30000" dirty="0" smtClean="0"/>
              <a:t>*</a:t>
            </a:r>
            <a:r>
              <a:rPr lang="en-US" dirty="0" err="1" smtClean="0"/>
              <a:t>Technion</a:t>
            </a:r>
            <a:r>
              <a:rPr lang="en-US" dirty="0"/>
              <a:t>	</a:t>
            </a:r>
            <a:r>
              <a:rPr lang="en-US" baseline="30000" dirty="0" smtClean="0">
                <a:latin typeface="Harrington"/>
              </a:rPr>
              <a:t>†</a:t>
            </a:r>
            <a:r>
              <a:rPr lang="en-US" dirty="0" smtClean="0"/>
              <a:t>Yahoo Research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0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C</a:t>
            </a:r>
            <a:r>
              <a:rPr lang="en-US" noProof="0" dirty="0" smtClean="0"/>
              <a:t>DSL vs STM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10</a:t>
            </a:fld>
            <a:endParaRPr lang="he-I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47216"/>
              </p:ext>
            </p:extLst>
          </p:nvPr>
        </p:nvGraphicFramePr>
        <p:xfrm>
          <a:off x="1514765" y="2377904"/>
          <a:ext cx="931025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92"/>
                <a:gridCol w="2872509"/>
                <a:gridCol w="2706253"/>
              </a:tblGrid>
              <a:tr h="0">
                <a:tc>
                  <a:txBody>
                    <a:bodyPr/>
                    <a:lstStyle/>
                    <a:p>
                      <a:pPr algn="ctr" rtl="0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CDSL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STM</a:t>
                      </a:r>
                      <a:endParaRPr lang="en-US" sz="2800" dirty="0"/>
                    </a:p>
                  </a:txBody>
                  <a:tcPr/>
                </a:tc>
              </a:tr>
              <a:tr h="470772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Performance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</a:tr>
              <a:tr h="470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Exploit DS 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/>
                        </a:rPr>
                        <a:t>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/>
                        </a:rPr>
                        <a:t></a:t>
                      </a:r>
                      <a:endParaRPr lang="en-US" sz="2800" dirty="0" smtClean="0"/>
                    </a:p>
                  </a:txBody>
                  <a:tcPr/>
                </a:tc>
              </a:tr>
              <a:tr h="470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Used in</a:t>
                      </a:r>
                      <a:r>
                        <a:rPr lang="en-US" sz="2800" baseline="0" dirty="0" smtClean="0"/>
                        <a:t> practice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</a:tr>
              <a:tr h="470772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Generality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/>
                        </a:rPr>
                        <a:t></a:t>
                      </a:r>
                      <a:endParaRPr lang="en-US" sz="2800" dirty="0" smtClean="0"/>
                    </a:p>
                  </a:txBody>
                  <a:tcPr/>
                </a:tc>
              </a:tr>
              <a:tr h="470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Composability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570182" y="2863272"/>
            <a:ext cx="9047008" cy="5172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33699" y="1379396"/>
            <a:ext cx="136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/>
              <a:t>Why?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596572" y="2124366"/>
            <a:ext cx="729683" cy="9698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noProof="0" dirty="0" smtClean="0"/>
              <a:t>STM Overhead Explained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Common STM solution: </a:t>
            </a:r>
          </a:p>
          <a:p>
            <a:pPr lvl="1"/>
            <a:r>
              <a:rPr lang="en-US" dirty="0" smtClean="0"/>
              <a:t>Each object has a version</a:t>
            </a:r>
          </a:p>
          <a:p>
            <a:pPr lvl="1"/>
            <a:r>
              <a:rPr lang="en-US" dirty="0" smtClean="0"/>
              <a:t>TX reads a “consistent snapshot”</a:t>
            </a:r>
          </a:p>
          <a:p>
            <a:pPr lvl="2"/>
            <a:r>
              <a:rPr lang="en-US" dirty="0" smtClean="0"/>
              <a:t>Validates versions have not changed by commit time</a:t>
            </a:r>
          </a:p>
          <a:p>
            <a:pPr lvl="2"/>
            <a:r>
              <a:rPr lang="en-US" dirty="0" smtClean="0"/>
              <a:t>Otherwise aborts</a:t>
            </a:r>
          </a:p>
          <a:p>
            <a:pPr lvl="1"/>
            <a:r>
              <a:rPr lang="en-US" dirty="0" smtClean="0"/>
              <a:t>TX updates occur during commit</a:t>
            </a:r>
          </a:p>
          <a:p>
            <a:r>
              <a:rPr lang="en-US" dirty="0" smtClean="0"/>
              <a:t>Sources of overhead:</a:t>
            </a:r>
          </a:p>
          <a:p>
            <a:pPr lvl="1"/>
            <a:r>
              <a:rPr lang="en-US" dirty="0" smtClean="0"/>
              <a:t>Global version clock (GVC)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high contention</a:t>
            </a:r>
          </a:p>
          <a:p>
            <a:pPr lvl="1"/>
            <a:r>
              <a:rPr lang="en-US" dirty="0" smtClean="0"/>
              <a:t>Read- and write-sets </a:t>
            </a:r>
            <a:r>
              <a:rPr lang="en-US" dirty="0">
                <a:sym typeface="Symbol"/>
              </a:rPr>
              <a:t></a:t>
            </a:r>
            <a:r>
              <a:rPr lang="en-US" dirty="0" smtClean="0"/>
              <a:t> tracking and validation overhead</a:t>
            </a:r>
          </a:p>
          <a:p>
            <a:pPr lvl="1"/>
            <a:r>
              <a:rPr lang="en-US" dirty="0" smtClean="0"/>
              <a:t>Conflicts </a:t>
            </a:r>
            <a:r>
              <a:rPr lang="en-US" dirty="0" smtClean="0">
                <a:sym typeface="Symbol"/>
              </a:rPr>
              <a:t> aborts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11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Concurrent Data Structure Libraries (CDSLs) vs Transactional Memory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Introducing: Transactional Data Structure Libraries (TDSL)</a:t>
            </a:r>
          </a:p>
          <a:p>
            <a:r>
              <a:rPr lang="en-US" dirty="0" smtClean="0"/>
              <a:t>Example TDSL algorithm</a:t>
            </a:r>
          </a:p>
          <a:p>
            <a:pPr lvl="1"/>
            <a:r>
              <a:rPr lang="en-US" dirty="0" err="1" smtClean="0"/>
              <a:t>Skiplist</a:t>
            </a:r>
            <a:endParaRPr lang="en-US" dirty="0" smtClean="0"/>
          </a:p>
          <a:p>
            <a:pPr lvl="1"/>
            <a:r>
              <a:rPr lang="en-US" dirty="0" smtClean="0"/>
              <a:t>Composition of multiple objects</a:t>
            </a:r>
          </a:p>
          <a:p>
            <a:pPr lvl="1"/>
            <a:r>
              <a:rPr lang="en-US" dirty="0" smtClean="0"/>
              <a:t>Fast abort-free singletons</a:t>
            </a:r>
          </a:p>
          <a:p>
            <a:r>
              <a:rPr lang="en-US" dirty="0" smtClean="0"/>
              <a:t>Library composition</a:t>
            </a:r>
          </a:p>
          <a:p>
            <a:r>
              <a:rPr lang="en-US" dirty="0" smtClean="0"/>
              <a:t>Evaluation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05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TDSL: Bringing Transactions into CDSL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13</a:t>
            </a:fld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3997950" y="3792588"/>
            <a:ext cx="3779520" cy="1300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Transactional Library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642350" y="1930392"/>
            <a:ext cx="4287520" cy="2617662"/>
            <a:chOff x="7396480" y="3566160"/>
            <a:chExt cx="4287520" cy="2617662"/>
          </a:xfrm>
        </p:grpSpPr>
        <p:sp>
          <p:nvSpPr>
            <p:cNvPr id="6" name="Rectangle 5"/>
            <p:cNvSpPr/>
            <p:nvPr/>
          </p:nvSpPr>
          <p:spPr>
            <a:xfrm>
              <a:off x="9956800" y="5625022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queue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32800" y="5614862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map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6480" y="3586480"/>
              <a:ext cx="12090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8001000" y="4145280"/>
              <a:ext cx="817880" cy="1479742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9204960" y="4145280"/>
              <a:ext cx="294640" cy="1469582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8940800" y="3576320"/>
              <a:ext cx="1209040" cy="558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74960" y="3566160"/>
              <a:ext cx="1209040" cy="558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743440" y="4124960"/>
              <a:ext cx="520347" cy="1500062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0474960" y="4124925"/>
              <a:ext cx="172720" cy="1489937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7698356" y="2502946"/>
            <a:ext cx="10160" cy="131064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444356" y="2502946"/>
            <a:ext cx="10160" cy="131064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78596" y="2483352"/>
            <a:ext cx="10160" cy="131064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7404608" y="3007431"/>
            <a:ext cx="91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begin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200516" y="2942286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6779768" y="3002351"/>
            <a:ext cx="92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abort</a:t>
            </a:r>
            <a:endParaRPr lang="en-US" sz="24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8305798" y="1926768"/>
            <a:ext cx="3178631" cy="1545771"/>
          </a:xfrm>
          <a:prstGeom prst="wedgeRoundRectCallout">
            <a:avLst>
              <a:gd name="adj1" fmla="val -66534"/>
              <a:gd name="adj2" fmla="val 12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0"/>
            <a:r>
              <a:rPr lang="en-US" sz="2400" dirty="0" smtClean="0"/>
              <a:t>STM</a:t>
            </a:r>
            <a:r>
              <a:rPr lang="en-US" sz="2400" dirty="0"/>
              <a:t> </a:t>
            </a:r>
            <a:r>
              <a:rPr lang="en-US" sz="2400" dirty="0" smtClean="0"/>
              <a:t>programmability: </a:t>
            </a:r>
            <a:br>
              <a:rPr lang="en-US" sz="2400" dirty="0" smtClean="0"/>
            </a:br>
            <a:r>
              <a:rPr lang="en-US" sz="2400" dirty="0" smtClean="0"/>
              <a:t>TXs span any number </a:t>
            </a:r>
            <a:r>
              <a:rPr lang="en-US" sz="2400" dirty="0"/>
              <a:t>of </a:t>
            </a:r>
            <a:r>
              <a:rPr lang="en-US" sz="2400" dirty="0" smtClean="0"/>
              <a:t>operations </a:t>
            </a:r>
            <a:endParaRPr lang="he-IL" sz="24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609600" y="3906376"/>
            <a:ext cx="2956550" cy="1072904"/>
          </a:xfrm>
          <a:prstGeom prst="wedgeRoundRectCallout">
            <a:avLst>
              <a:gd name="adj1" fmla="val 78347"/>
              <a:gd name="adj2" fmla="val 60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0"/>
            <a:r>
              <a:rPr lang="en-US" sz="2400" dirty="0" smtClean="0"/>
              <a:t>Custom-tailored,  performance of CDSL</a:t>
            </a:r>
            <a:endParaRPr lang="he-IL" sz="2400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609600" y="2399635"/>
            <a:ext cx="2956550" cy="1072904"/>
          </a:xfrm>
          <a:prstGeom prst="wedgeRoundRectCallout">
            <a:avLst>
              <a:gd name="adj1" fmla="val 80556"/>
              <a:gd name="adj2" fmla="val 15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0"/>
            <a:r>
              <a:rPr lang="en-US" sz="2400" dirty="0" smtClean="0"/>
              <a:t>Legacy “singleton” operations: </a:t>
            </a:r>
            <a:br>
              <a:rPr lang="en-US" sz="2400" dirty="0" smtClean="0"/>
            </a:br>
            <a:r>
              <a:rPr lang="en-US" sz="2400" dirty="0" smtClean="0"/>
              <a:t>fast, abort-free</a:t>
            </a:r>
            <a:endParaRPr lang="he-IL" sz="2400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8305798" y="3803470"/>
            <a:ext cx="3178631" cy="1545771"/>
          </a:xfrm>
          <a:prstGeom prst="wedgeRoundRectCallout">
            <a:avLst>
              <a:gd name="adj1" fmla="val -46328"/>
              <a:gd name="adj2" fmla="val -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0"/>
            <a:r>
              <a:rPr lang="en-US" sz="2400" dirty="0" smtClean="0"/>
              <a:t>Missing: </a:t>
            </a:r>
            <a:br>
              <a:rPr lang="en-US" sz="2400" dirty="0" smtClean="0"/>
            </a:br>
            <a:r>
              <a:rPr lang="en-US" sz="2400" dirty="0" smtClean="0"/>
              <a:t>Generality of STM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0427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9" grpId="0" animBg="1"/>
      <p:bldP spid="30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noProof="0" smtClean="0"/>
              <a:t>Why TDSL?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noProof="0" dirty="0" smtClean="0"/>
              <a:t>Power of transactions</a:t>
            </a:r>
          </a:p>
          <a:p>
            <a:pPr algn="l" rtl="0"/>
            <a:r>
              <a:rPr lang="en-US" noProof="0" dirty="0" smtClean="0"/>
              <a:t>Optimizations using DS semantics and structure</a:t>
            </a:r>
          </a:p>
          <a:p>
            <a:pPr lvl="1" algn="l" rtl="0"/>
            <a:r>
              <a:rPr lang="en-US" noProof="0" dirty="0" smtClean="0"/>
              <a:t>Use semantics to reduce overhead aborts</a:t>
            </a:r>
          </a:p>
          <a:p>
            <a:pPr lvl="1" algn="l" rtl="0"/>
            <a:r>
              <a:rPr lang="en-US" noProof="0" dirty="0" smtClean="0"/>
              <a:t>E.g., read-set reduction, non-transactional index</a:t>
            </a:r>
          </a:p>
          <a:p>
            <a:pPr algn="l" rtl="0"/>
            <a:r>
              <a:rPr lang="en-US" noProof="0" dirty="0" smtClean="0"/>
              <a:t>Different CC mechanisms for different DSs</a:t>
            </a:r>
          </a:p>
          <a:p>
            <a:pPr lvl="1" algn="l" rtl="0"/>
            <a:r>
              <a:rPr lang="en-US" noProof="0" dirty="0" smtClean="0"/>
              <a:t>Optimistic maps, sets</a:t>
            </a:r>
          </a:p>
          <a:p>
            <a:pPr lvl="1" algn="l" rtl="0"/>
            <a:r>
              <a:rPr lang="en-US" noProof="0" dirty="0" smtClean="0"/>
              <a:t>Pessimistic queues</a:t>
            </a:r>
          </a:p>
          <a:p>
            <a:pPr algn="l" rtl="0"/>
            <a:r>
              <a:rPr lang="en-US" noProof="0" dirty="0" smtClean="0"/>
              <a:t>Fast abort-free singletons</a:t>
            </a:r>
          </a:p>
          <a:p>
            <a:pPr lvl="1" algn="l" rtl="0"/>
            <a:r>
              <a:rPr lang="en-US" noProof="0" dirty="0" smtClean="0"/>
              <a:t>As fast as in CDSL</a:t>
            </a:r>
          </a:p>
          <a:p>
            <a:pPr lvl="1" algn="l" rtl="0"/>
            <a:r>
              <a:rPr lang="en-US" noProof="0" dirty="0" smtClean="0"/>
              <a:t>No contention on global version clock</a:t>
            </a:r>
          </a:p>
          <a:p>
            <a:pPr lvl="1" algn="l" rtl="0"/>
            <a:r>
              <a:rPr lang="en-US" noProof="0" dirty="0" smtClean="0"/>
              <a:t>Support legacy code</a:t>
            </a:r>
          </a:p>
          <a:p>
            <a:pPr lvl="1" algn="l" rtl="0"/>
            <a:endParaRPr lang="en-US" noProof="0" dirty="0" smtClean="0"/>
          </a:p>
          <a:p>
            <a:pPr lvl="1" algn="l"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14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457440" y="4929778"/>
            <a:ext cx="3779520" cy="1300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Transactional Library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 smtClean="0"/>
              <a:t>TDSL Benefit 1: Programmability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legacy code</a:t>
            </a:r>
          </a:p>
          <a:p>
            <a:pPr lvl="1"/>
            <a:r>
              <a:rPr lang="en-US" dirty="0" smtClean="0"/>
              <a:t>Fast, abort-free singletons</a:t>
            </a:r>
          </a:p>
          <a:p>
            <a:r>
              <a:rPr lang="en-US" dirty="0" smtClean="0"/>
              <a:t>Power of transactions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15</a:t>
            </a:fld>
            <a:endParaRPr lang="he-IL" dirty="0"/>
          </a:p>
        </p:txBody>
      </p:sp>
      <p:grpSp>
        <p:nvGrpSpPr>
          <p:cNvPr id="5" name="Group 5"/>
          <p:cNvGrpSpPr/>
          <p:nvPr/>
        </p:nvGrpSpPr>
        <p:grpSpPr>
          <a:xfrm>
            <a:off x="7101840" y="3535680"/>
            <a:ext cx="4287520" cy="2214880"/>
            <a:chOff x="7396480" y="3566160"/>
            <a:chExt cx="4287520" cy="2214880"/>
          </a:xfrm>
        </p:grpSpPr>
        <p:sp>
          <p:nvSpPr>
            <p:cNvPr id="7" name="Rectangle 6"/>
            <p:cNvSpPr/>
            <p:nvPr/>
          </p:nvSpPr>
          <p:spPr>
            <a:xfrm>
              <a:off x="9956800" y="522224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queue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32800" y="521208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map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96480" y="3586480"/>
              <a:ext cx="12090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8001000" y="4145280"/>
              <a:ext cx="817880" cy="107696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9204960" y="4145280"/>
              <a:ext cx="29464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8940800" y="3576320"/>
              <a:ext cx="1209040" cy="558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74960" y="3566160"/>
              <a:ext cx="1209040" cy="558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0749280" y="4124960"/>
              <a:ext cx="406400" cy="11074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743440" y="4124960"/>
              <a:ext cx="60960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16130" y="3375506"/>
            <a:ext cx="6688909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l" rtl="0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Begin_TX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  	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valmap.get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new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val+deposit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algn="l" rtl="0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key=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Yoni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,new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	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(“Yoni’s balance=new”)</a:t>
            </a:r>
          </a:p>
          <a:p>
            <a:pPr lvl="1" algn="l" rtl="0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End_TX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l" rtl="0"/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TDSL Benefit 2: Semantic Optimization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Use known transactional solutions</a:t>
            </a:r>
          </a:p>
          <a:p>
            <a:r>
              <a:rPr lang="en-US" noProof="0" dirty="0" smtClean="0"/>
              <a:t>But, take advantage of semantics &amp; structure of each DS to r</a:t>
            </a:r>
            <a:r>
              <a:rPr lang="en-US" dirty="0" smtClean="0"/>
              <a:t>educe aborts &amp; overhead </a:t>
            </a:r>
          </a:p>
          <a:p>
            <a:pPr lvl="1"/>
            <a:r>
              <a:rPr lang="en-US" dirty="0" smtClean="0"/>
              <a:t>Reduce read-set</a:t>
            </a:r>
          </a:p>
          <a:p>
            <a:pPr lvl="1"/>
            <a:r>
              <a:rPr lang="en-US" dirty="0" smtClean="0"/>
              <a:t>Do some of the work non-</a:t>
            </a:r>
            <a:r>
              <a:rPr lang="en-US" dirty="0" err="1" smtClean="0"/>
              <a:t>transactionally</a:t>
            </a:r>
            <a:endParaRPr lang="en-US" dirty="0" smtClean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80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Abort Reduction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17</a:t>
            </a:fld>
            <a:endParaRPr lang="he-IL"/>
          </a:p>
        </p:txBody>
      </p:sp>
      <p:grpSp>
        <p:nvGrpSpPr>
          <p:cNvPr id="8" name="Group 7"/>
          <p:cNvGrpSpPr/>
          <p:nvPr/>
        </p:nvGrpSpPr>
        <p:grpSpPr>
          <a:xfrm>
            <a:off x="2001520" y="5191760"/>
            <a:ext cx="1818640" cy="711200"/>
            <a:chOff x="1280160" y="4886960"/>
            <a:chExt cx="1818640" cy="711200"/>
          </a:xfrm>
        </p:grpSpPr>
        <p:sp>
          <p:nvSpPr>
            <p:cNvPr id="5" name="Oval 4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  <a:endCxn id="10" idx="2"/>
            </p:cNvCxnSpPr>
            <p:nvPr/>
          </p:nvCxnSpPr>
          <p:spPr>
            <a:xfrm flipV="1">
              <a:off x="2113280" y="5232400"/>
              <a:ext cx="985520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820160" y="5181600"/>
            <a:ext cx="1615440" cy="711200"/>
            <a:chOff x="1280160" y="4886960"/>
            <a:chExt cx="1615440" cy="711200"/>
          </a:xfrm>
        </p:grpSpPr>
        <p:sp>
          <p:nvSpPr>
            <p:cNvPr id="10" name="Oval 9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0" idx="6"/>
              <a:endCxn id="13" idx="2"/>
            </p:cNvCxnSpPr>
            <p:nvPr/>
          </p:nvCxnSpPr>
          <p:spPr>
            <a:xfrm>
              <a:off x="2113280" y="5242560"/>
              <a:ext cx="78232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35600" y="5181600"/>
            <a:ext cx="1584960" cy="711200"/>
            <a:chOff x="1280160" y="4886960"/>
            <a:chExt cx="1330960" cy="711200"/>
          </a:xfrm>
        </p:grpSpPr>
        <p:sp>
          <p:nvSpPr>
            <p:cNvPr id="13" name="Oval 12"/>
            <p:cNvSpPr/>
            <p:nvPr/>
          </p:nvSpPr>
          <p:spPr>
            <a:xfrm>
              <a:off x="1280160" y="4886960"/>
              <a:ext cx="708139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6"/>
            </p:cNvCxnSpPr>
            <p:nvPr/>
          </p:nvCxnSpPr>
          <p:spPr>
            <a:xfrm flipV="1">
              <a:off x="1988299" y="5232400"/>
              <a:ext cx="622821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020560" y="5171440"/>
            <a:ext cx="1645920" cy="711200"/>
            <a:chOff x="1280160" y="4886960"/>
            <a:chExt cx="1645920" cy="711200"/>
          </a:xfrm>
        </p:grpSpPr>
        <p:sp>
          <p:nvSpPr>
            <p:cNvPr id="16" name="Oval 15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17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6"/>
              <a:endCxn id="19" idx="2"/>
            </p:cNvCxnSpPr>
            <p:nvPr/>
          </p:nvCxnSpPr>
          <p:spPr>
            <a:xfrm>
              <a:off x="2113280" y="5242560"/>
              <a:ext cx="81280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666480" y="5171440"/>
            <a:ext cx="1330960" cy="711200"/>
            <a:chOff x="1280160" y="4886960"/>
            <a:chExt cx="1330960" cy="711200"/>
          </a:xfrm>
        </p:grpSpPr>
        <p:sp>
          <p:nvSpPr>
            <p:cNvPr id="19" name="Oval 18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34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6"/>
            </p:cNvCxnSpPr>
            <p:nvPr/>
          </p:nvCxnSpPr>
          <p:spPr>
            <a:xfrm flipV="1">
              <a:off x="2113280" y="5232400"/>
              <a:ext cx="497840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2844800" y="3982720"/>
            <a:ext cx="833120" cy="711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701280" y="4043680"/>
            <a:ext cx="833120" cy="7112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5"/>
            <a:endCxn id="10" idx="1"/>
          </p:cNvCxnSpPr>
          <p:nvPr/>
        </p:nvCxnSpPr>
        <p:spPr>
          <a:xfrm>
            <a:off x="3555912" y="4589767"/>
            <a:ext cx="386256" cy="69598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5"/>
            <a:endCxn id="19" idx="1"/>
          </p:cNvCxnSpPr>
          <p:nvPr/>
        </p:nvCxnSpPr>
        <p:spPr>
          <a:xfrm>
            <a:off x="8412392" y="4650727"/>
            <a:ext cx="376096" cy="6248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concurrent put operations</a:t>
            </a:r>
          </a:p>
          <a:p>
            <a:r>
              <a:rPr lang="en-US" dirty="0"/>
              <a:t>Put(23) traverses the list, </a:t>
            </a:r>
            <a:r>
              <a:rPr lang="en-US" dirty="0" smtClean="0"/>
              <a:t>reads nodes that </a:t>
            </a:r>
            <a:r>
              <a:rPr lang="en-US" dirty="0"/>
              <a:t>put(4) updates</a:t>
            </a:r>
          </a:p>
          <a:p>
            <a:pPr lvl="1"/>
            <a:r>
              <a:rPr lang="en-US" dirty="0"/>
              <a:t> Conflict, STM would abort at least </a:t>
            </a:r>
            <a:r>
              <a:rPr lang="en-US" dirty="0" smtClean="0"/>
              <a:t>one</a:t>
            </a:r>
            <a:endParaRPr lang="en-US" dirty="0"/>
          </a:p>
          <a:p>
            <a:pPr lvl="1"/>
            <a:r>
              <a:rPr lang="en-US" dirty="0"/>
              <a:t> But no semantic conflict 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33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Abort Reduction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2001520" y="5191760"/>
            <a:ext cx="833120" cy="71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20160" y="5181600"/>
            <a:ext cx="1615440" cy="711200"/>
            <a:chOff x="1280160" y="4886960"/>
            <a:chExt cx="1615440" cy="711200"/>
          </a:xfrm>
        </p:grpSpPr>
        <p:sp>
          <p:nvSpPr>
            <p:cNvPr id="10" name="Oval 9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0" idx="6"/>
              <a:endCxn id="13" idx="2"/>
            </p:cNvCxnSpPr>
            <p:nvPr/>
          </p:nvCxnSpPr>
          <p:spPr>
            <a:xfrm>
              <a:off x="2113280" y="5242560"/>
              <a:ext cx="78232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35600" y="5181600"/>
            <a:ext cx="1584960" cy="711200"/>
            <a:chOff x="1280160" y="4886960"/>
            <a:chExt cx="1330960" cy="711200"/>
          </a:xfrm>
        </p:grpSpPr>
        <p:sp>
          <p:nvSpPr>
            <p:cNvPr id="13" name="Oval 12"/>
            <p:cNvSpPr/>
            <p:nvPr/>
          </p:nvSpPr>
          <p:spPr>
            <a:xfrm>
              <a:off x="1280160" y="4886960"/>
              <a:ext cx="708139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6"/>
            </p:cNvCxnSpPr>
            <p:nvPr/>
          </p:nvCxnSpPr>
          <p:spPr>
            <a:xfrm flipV="1">
              <a:off x="1988299" y="5232400"/>
              <a:ext cx="622821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7020560" y="5171440"/>
            <a:ext cx="833120" cy="71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666480" y="5171440"/>
            <a:ext cx="1330960" cy="711200"/>
            <a:chOff x="1280160" y="4886960"/>
            <a:chExt cx="1330960" cy="711200"/>
          </a:xfrm>
        </p:grpSpPr>
        <p:sp>
          <p:nvSpPr>
            <p:cNvPr id="19" name="Oval 18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34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6"/>
            </p:cNvCxnSpPr>
            <p:nvPr/>
          </p:nvCxnSpPr>
          <p:spPr>
            <a:xfrm flipV="1">
              <a:off x="2113280" y="5232400"/>
              <a:ext cx="497840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2844800" y="3982720"/>
            <a:ext cx="833120" cy="711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701280" y="4043680"/>
            <a:ext cx="833120" cy="7112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5"/>
            <a:endCxn id="10" idx="1"/>
          </p:cNvCxnSpPr>
          <p:nvPr/>
        </p:nvCxnSpPr>
        <p:spPr>
          <a:xfrm>
            <a:off x="3555912" y="4589767"/>
            <a:ext cx="386256" cy="69598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5"/>
            <a:endCxn id="19" idx="1"/>
          </p:cNvCxnSpPr>
          <p:nvPr/>
        </p:nvCxnSpPr>
        <p:spPr>
          <a:xfrm>
            <a:off x="8412392" y="4650727"/>
            <a:ext cx="376096" cy="6248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0"/>
            <a:endCxn id="22" idx="3"/>
          </p:cNvCxnSpPr>
          <p:nvPr/>
        </p:nvCxnSpPr>
        <p:spPr>
          <a:xfrm flipV="1">
            <a:off x="2418080" y="4589767"/>
            <a:ext cx="548728" cy="60199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  <a:endCxn id="27" idx="3"/>
          </p:cNvCxnSpPr>
          <p:nvPr/>
        </p:nvCxnSpPr>
        <p:spPr>
          <a:xfrm flipV="1">
            <a:off x="7437120" y="4650727"/>
            <a:ext cx="386168" cy="5207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concurrent put operations</a:t>
            </a:r>
          </a:p>
          <a:p>
            <a:r>
              <a:rPr lang="en-US" dirty="0"/>
              <a:t>Put(23) traverses the list, reading nodes put(4) updates</a:t>
            </a:r>
          </a:p>
          <a:p>
            <a:pPr lvl="1"/>
            <a:r>
              <a:rPr lang="en-US" dirty="0"/>
              <a:t> Conflict, STM would </a:t>
            </a:r>
            <a:r>
              <a:rPr lang="en-US" dirty="0" smtClean="0"/>
              <a:t>abort at least one</a:t>
            </a:r>
            <a:endParaRPr lang="en-US" dirty="0"/>
          </a:p>
          <a:p>
            <a:pPr lvl="1"/>
            <a:r>
              <a:rPr lang="en-US" dirty="0"/>
              <a:t> But no semantic conflict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54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TDSL Benefit 3: Mix &amp; Match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Maps allow lots of concurrency</a:t>
            </a:r>
          </a:p>
          <a:p>
            <a:pPr lvl="1"/>
            <a:r>
              <a:rPr lang="en-US" noProof="0" dirty="0" smtClean="0"/>
              <a:t>Amenable to optimistic synchronization</a:t>
            </a:r>
          </a:p>
          <a:p>
            <a:r>
              <a:rPr lang="en-US" dirty="0" smtClean="0"/>
              <a:t>Queues do not</a:t>
            </a:r>
          </a:p>
          <a:p>
            <a:pPr lvl="1"/>
            <a:r>
              <a:rPr lang="en-US" noProof="0" dirty="0" smtClean="0"/>
              <a:t>Pessimistic synchronization better</a:t>
            </a:r>
            <a:endParaRPr lang="en-US" dirty="0" smtClean="0"/>
          </a:p>
          <a:p>
            <a:r>
              <a:rPr lang="en-US" noProof="0" dirty="0" smtClean="0"/>
              <a:t>STM picks one</a:t>
            </a:r>
          </a:p>
          <a:p>
            <a:r>
              <a:rPr lang="en-US" noProof="0" dirty="0" smtClean="0"/>
              <a:t>Our TDSL can mix &amp; match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7457440" y="4929778"/>
            <a:ext cx="3779520" cy="1300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Transactional Library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01840" y="3426820"/>
            <a:ext cx="4287520" cy="2341154"/>
            <a:chOff x="7396480" y="3566160"/>
            <a:chExt cx="4287520" cy="2341154"/>
          </a:xfrm>
        </p:grpSpPr>
        <p:sp>
          <p:nvSpPr>
            <p:cNvPr id="7" name="Rectangle 6"/>
            <p:cNvSpPr/>
            <p:nvPr/>
          </p:nvSpPr>
          <p:spPr>
            <a:xfrm>
              <a:off x="9837058" y="5222240"/>
              <a:ext cx="1574800" cy="6850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pessimistic queue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95557" y="5232400"/>
              <a:ext cx="1491343" cy="6749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optimistic </a:t>
              </a:r>
              <a:br>
                <a:rPr lang="en-US" sz="2400" dirty="0" smtClean="0"/>
              </a:br>
              <a:r>
                <a:rPr lang="en-US" sz="2400" dirty="0" smtClean="0"/>
                <a:t>map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96480" y="3586480"/>
              <a:ext cx="12090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8001000" y="4145280"/>
              <a:ext cx="817880" cy="107696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9204960" y="4145280"/>
              <a:ext cx="29464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8940800" y="3576320"/>
              <a:ext cx="1209040" cy="558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74960" y="3566160"/>
              <a:ext cx="1209040" cy="558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0749280" y="4124960"/>
              <a:ext cx="406400" cy="11074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743440" y="4124960"/>
              <a:ext cx="60960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88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Concurrent Data Structure Libraries (CDSLs) vs Transactional Memory</a:t>
            </a:r>
          </a:p>
          <a:p>
            <a:r>
              <a:rPr lang="en-US" dirty="0" smtClean="0"/>
              <a:t>Introducing: Transactional Data Structure Libraries (TDSL)</a:t>
            </a:r>
          </a:p>
          <a:p>
            <a:r>
              <a:rPr lang="en-US" dirty="0" smtClean="0"/>
              <a:t>Example TDSL algorithm</a:t>
            </a:r>
          </a:p>
          <a:p>
            <a:pPr lvl="1"/>
            <a:r>
              <a:rPr lang="en-US" dirty="0" err="1" smtClean="0"/>
              <a:t>Skiplist</a:t>
            </a:r>
            <a:endParaRPr lang="en-US" dirty="0" smtClean="0"/>
          </a:p>
          <a:p>
            <a:pPr lvl="1"/>
            <a:r>
              <a:rPr lang="en-US" dirty="0" smtClean="0"/>
              <a:t>Composition of multiple objects</a:t>
            </a:r>
          </a:p>
          <a:p>
            <a:pPr lvl="1"/>
            <a:r>
              <a:rPr lang="en-US" dirty="0" smtClean="0"/>
              <a:t>Fast abort-free singletons</a:t>
            </a:r>
          </a:p>
          <a:p>
            <a:r>
              <a:rPr lang="en-US" dirty="0" smtClean="0"/>
              <a:t>Library composition</a:t>
            </a:r>
          </a:p>
          <a:p>
            <a:r>
              <a:rPr lang="en-US" dirty="0" smtClean="0"/>
              <a:t>Evaluation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454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Concurrent Data Structure Libraries (CDSLs) vs Transactional Memory</a:t>
            </a:r>
          </a:p>
          <a:p>
            <a:r>
              <a:rPr lang="en-US" dirty="0" smtClean="0"/>
              <a:t>Introducing: Transactional Data Structure Libraries (TDSL)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Example TDSL algorithm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Skiplist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Composition of multiple objects</a:t>
            </a:r>
          </a:p>
          <a:p>
            <a:pPr lvl="1"/>
            <a:r>
              <a:rPr lang="en-US" dirty="0" smtClean="0"/>
              <a:t>Fast abort-free singletons</a:t>
            </a:r>
          </a:p>
          <a:p>
            <a:r>
              <a:rPr lang="en-US" dirty="0" smtClean="0"/>
              <a:t>Library composition</a:t>
            </a:r>
          </a:p>
          <a:p>
            <a:r>
              <a:rPr lang="en-US" dirty="0" smtClean="0"/>
              <a:t>Evaluation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12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Skiplist</a:t>
            </a:r>
            <a:r>
              <a:rPr lang="en-US" noProof="0" dirty="0" smtClean="0"/>
              <a:t> Roadmap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noProof="0" dirty="0" smtClean="0"/>
              <a:t>Add STM-like transaction support to simple linked list</a:t>
            </a:r>
          </a:p>
          <a:p>
            <a:pPr lvl="1"/>
            <a:r>
              <a:rPr lang="en-US" noProof="0" dirty="0" smtClean="0"/>
              <a:t>Based on TL2 STM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 smtClean="0"/>
              <a:t>Optimization: remove redundant validation and tracking</a:t>
            </a:r>
          </a:p>
          <a:p>
            <a:pPr lvl="1"/>
            <a:r>
              <a:rPr lang="en-US" noProof="0" dirty="0" smtClean="0"/>
              <a:t>Use semantics and structure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Optimization: shorten </a:t>
            </a:r>
            <a:r>
              <a:rPr lang="en-US" noProof="0" dirty="0" smtClean="0"/>
              <a:t>transactions</a:t>
            </a:r>
          </a:p>
          <a:p>
            <a:pPr lvl="1"/>
            <a:r>
              <a:rPr lang="en-US" dirty="0" smtClean="0"/>
              <a:t>N</a:t>
            </a:r>
            <a:r>
              <a:rPr lang="en-US" noProof="0" dirty="0" smtClean="0"/>
              <a:t>on-transactional index</a:t>
            </a:r>
          </a:p>
          <a:p>
            <a:pPr lvl="1"/>
            <a:r>
              <a:rPr lang="en-US" dirty="0"/>
              <a:t>L</a:t>
            </a:r>
            <a:r>
              <a:rPr lang="en-US" noProof="0" dirty="0" err="1" smtClean="0"/>
              <a:t>azy</a:t>
            </a:r>
            <a:r>
              <a:rPr lang="en-US" noProof="0" dirty="0" smtClean="0"/>
              <a:t> GC</a:t>
            </a:r>
          </a:p>
          <a:p>
            <a:pPr marL="514350" indent="-514350">
              <a:buFont typeface="+mj-lt"/>
              <a:buAutoNum type="arabicPeriod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9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 smtClean="0"/>
              <a:t>Step 1: </a:t>
            </a:r>
            <a:r>
              <a:rPr lang="en-US" dirty="0" smtClean="0"/>
              <a:t>Standard STM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Take a simple linked list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Add TL2 mechanism to support TXs:</a:t>
            </a:r>
          </a:p>
          <a:p>
            <a:pPr lvl="1" algn="l" rtl="0"/>
            <a:r>
              <a:rPr lang="en-US" dirty="0" smtClean="0"/>
              <a:t>Add a version to each node</a:t>
            </a:r>
          </a:p>
          <a:p>
            <a:pPr lvl="1" algn="l" rtl="0"/>
            <a:r>
              <a:rPr lang="en-US" dirty="0" smtClean="0"/>
              <a:t>Get versions from global version clock (GVC)</a:t>
            </a:r>
          </a:p>
          <a:p>
            <a:pPr lvl="1" algn="l" rtl="0"/>
            <a:r>
              <a:rPr lang="en-US" dirty="0" smtClean="0"/>
              <a:t>Maintain read-set with read versions</a:t>
            </a:r>
          </a:p>
          <a:p>
            <a:pPr lvl="1" algn="l" rtl="0"/>
            <a:r>
              <a:rPr lang="en-US" dirty="0" smtClean="0"/>
              <a:t>Defer updates, track in write-set</a:t>
            </a:r>
          </a:p>
          <a:p>
            <a:pPr lvl="1" algn="l" rtl="0"/>
            <a:r>
              <a:rPr lang="en-US" dirty="0" smtClean="0"/>
              <a:t>To commit: validate read-set, lock write-set</a:t>
            </a:r>
            <a:r>
              <a:rPr lang="en-US" smtClean="0"/>
              <a:t>, increment GCV, </a:t>
            </a:r>
            <a:r>
              <a:rPr lang="en-US" dirty="0" smtClean="0"/>
              <a:t>update</a:t>
            </a:r>
          </a:p>
          <a:p>
            <a:pPr marL="457200" lvl="1" indent="0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22</a:t>
            </a:fld>
            <a:endParaRPr lang="he-IL"/>
          </a:p>
        </p:txBody>
      </p:sp>
      <p:grpSp>
        <p:nvGrpSpPr>
          <p:cNvPr id="20" name="Group 19"/>
          <p:cNvGrpSpPr/>
          <p:nvPr/>
        </p:nvGrpSpPr>
        <p:grpSpPr>
          <a:xfrm>
            <a:off x="1889760" y="2661920"/>
            <a:ext cx="7995920" cy="731520"/>
            <a:chOff x="2092960" y="2499360"/>
            <a:chExt cx="7995920" cy="731520"/>
          </a:xfrm>
        </p:grpSpPr>
        <p:grpSp>
          <p:nvGrpSpPr>
            <p:cNvPr id="5" name="Group 4"/>
            <p:cNvGrpSpPr/>
            <p:nvPr/>
          </p:nvGrpSpPr>
          <p:grpSpPr>
            <a:xfrm>
              <a:off x="2092960" y="2519680"/>
              <a:ext cx="1818640" cy="711200"/>
              <a:chOff x="1280160" y="4886960"/>
              <a:chExt cx="1818640" cy="7112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7" name="Straight Arrow Connector 6"/>
              <p:cNvCxnSpPr>
                <a:stCxn id="6" idx="6"/>
                <a:endCxn id="9" idx="2"/>
              </p:cNvCxnSpPr>
              <p:nvPr/>
            </p:nvCxnSpPr>
            <p:spPr>
              <a:xfrm flipV="1">
                <a:off x="2113280" y="5232400"/>
                <a:ext cx="98552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911600" y="2509520"/>
              <a:ext cx="1615440" cy="711200"/>
              <a:chOff x="1280160" y="4886960"/>
              <a:chExt cx="1615440" cy="711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>
                <a:stCxn id="9" idx="6"/>
                <a:endCxn id="12" idx="2"/>
              </p:cNvCxnSpPr>
              <p:nvPr/>
            </p:nvCxnSpPr>
            <p:spPr>
              <a:xfrm>
                <a:off x="2113280" y="5242560"/>
                <a:ext cx="78232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527040" y="2509520"/>
              <a:ext cx="1584960" cy="711200"/>
              <a:chOff x="1280160" y="4886960"/>
              <a:chExt cx="1330960" cy="711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80160" y="4886960"/>
                <a:ext cx="708139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9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>
                <a:stCxn id="12" idx="6"/>
              </p:cNvCxnSpPr>
              <p:nvPr/>
            </p:nvCxnSpPr>
            <p:spPr>
              <a:xfrm flipV="1">
                <a:off x="1988299" y="5232400"/>
                <a:ext cx="622821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7112000" y="2499360"/>
              <a:ext cx="1645920" cy="711200"/>
              <a:chOff x="1280160" y="4886960"/>
              <a:chExt cx="1645920" cy="711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17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>
                <a:stCxn id="15" idx="6"/>
                <a:endCxn id="18" idx="2"/>
              </p:cNvCxnSpPr>
              <p:nvPr/>
            </p:nvCxnSpPr>
            <p:spPr>
              <a:xfrm>
                <a:off x="2113280" y="5242560"/>
                <a:ext cx="81280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757920" y="2499360"/>
              <a:ext cx="1330960" cy="711200"/>
              <a:chOff x="1280160" y="4886960"/>
              <a:chExt cx="1330960" cy="711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34</a:t>
                </a:r>
                <a:endParaRPr lang="en-US" dirty="0"/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 flipV="1">
                <a:off x="2113280" y="5232400"/>
                <a:ext cx="49784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066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Step 1: </a:t>
            </a:r>
            <a:r>
              <a:rPr lang="en-US" dirty="0"/>
              <a:t>Standard STM</a:t>
            </a:r>
            <a:endParaRPr lang="en-US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38200" y="2598531"/>
            <a:ext cx="3825240" cy="7245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mtClean="0"/>
              <a:t>insert(10):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915920" y="5108298"/>
            <a:ext cx="7995920" cy="731520"/>
            <a:chOff x="2092960" y="2499360"/>
            <a:chExt cx="7995920" cy="731520"/>
          </a:xfrm>
        </p:grpSpPr>
        <p:grpSp>
          <p:nvGrpSpPr>
            <p:cNvPr id="43" name="Group 42"/>
            <p:cNvGrpSpPr/>
            <p:nvPr/>
          </p:nvGrpSpPr>
          <p:grpSpPr>
            <a:xfrm>
              <a:off x="2092960" y="2519680"/>
              <a:ext cx="1818640" cy="711200"/>
              <a:chOff x="1280160" y="4886960"/>
              <a:chExt cx="1818640" cy="711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7" name="Straight Arrow Connector 56"/>
              <p:cNvCxnSpPr>
                <a:stCxn id="56" idx="6"/>
                <a:endCxn id="54" idx="2"/>
              </p:cNvCxnSpPr>
              <p:nvPr/>
            </p:nvCxnSpPr>
            <p:spPr>
              <a:xfrm flipV="1">
                <a:off x="2113280" y="5232400"/>
                <a:ext cx="98552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911600" y="2509520"/>
              <a:ext cx="1615440" cy="711200"/>
              <a:chOff x="1280160" y="4886960"/>
              <a:chExt cx="1615440" cy="711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cxnSp>
            <p:nvCxnSpPr>
              <p:cNvPr id="55" name="Straight Arrow Connector 54"/>
              <p:cNvCxnSpPr>
                <a:stCxn id="54" idx="6"/>
                <a:endCxn id="52" idx="2"/>
              </p:cNvCxnSpPr>
              <p:nvPr/>
            </p:nvCxnSpPr>
            <p:spPr>
              <a:xfrm>
                <a:off x="2113280" y="5242560"/>
                <a:ext cx="78232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527040" y="2509520"/>
              <a:ext cx="1584960" cy="711200"/>
              <a:chOff x="1280160" y="4886960"/>
              <a:chExt cx="1330960" cy="7112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280160" y="4886960"/>
                <a:ext cx="708139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9</a:t>
                </a:r>
                <a:endParaRPr lang="en-US" dirty="0"/>
              </a:p>
            </p:txBody>
          </p:sp>
          <p:cxnSp>
            <p:nvCxnSpPr>
              <p:cNvPr id="53" name="Straight Arrow Connector 52"/>
              <p:cNvCxnSpPr>
                <a:stCxn id="52" idx="6"/>
              </p:cNvCxnSpPr>
              <p:nvPr/>
            </p:nvCxnSpPr>
            <p:spPr>
              <a:xfrm flipV="1">
                <a:off x="1988299" y="5232400"/>
                <a:ext cx="622821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7112000" y="2499360"/>
              <a:ext cx="1645920" cy="711200"/>
              <a:chOff x="1280160" y="4886960"/>
              <a:chExt cx="1645920" cy="7112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17</a:t>
                </a:r>
                <a:endParaRPr lang="en-US" dirty="0"/>
              </a:p>
            </p:txBody>
          </p:sp>
          <p:cxnSp>
            <p:nvCxnSpPr>
              <p:cNvPr id="51" name="Straight Arrow Connector 50"/>
              <p:cNvCxnSpPr>
                <a:stCxn id="50" idx="6"/>
                <a:endCxn id="48" idx="2"/>
              </p:cNvCxnSpPr>
              <p:nvPr/>
            </p:nvCxnSpPr>
            <p:spPr>
              <a:xfrm>
                <a:off x="2113280" y="5242560"/>
                <a:ext cx="81280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8757920" y="2499360"/>
              <a:ext cx="1330960" cy="711200"/>
              <a:chOff x="1280160" y="4886960"/>
              <a:chExt cx="1330960" cy="71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34</a:t>
                </a:r>
                <a:endParaRPr lang="en-US" dirty="0"/>
              </a:p>
            </p:txBody>
          </p:sp>
          <p:cxnSp>
            <p:nvCxnSpPr>
              <p:cNvPr id="49" name="Straight Arrow Connector 48"/>
              <p:cNvCxnSpPr>
                <a:stCxn id="48" idx="6"/>
              </p:cNvCxnSpPr>
              <p:nvPr/>
            </p:nvCxnSpPr>
            <p:spPr>
              <a:xfrm flipV="1">
                <a:off x="2113280" y="5232400"/>
                <a:ext cx="49784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6771640" y="2581386"/>
            <a:ext cx="2260600" cy="1544320"/>
            <a:chOff x="5892800" y="1899920"/>
            <a:chExt cx="2092960" cy="1544320"/>
          </a:xfrm>
          <a:solidFill>
            <a:srgbClr val="FF6600">
              <a:alpha val="24000"/>
            </a:srgbClr>
          </a:solidFill>
        </p:grpSpPr>
        <p:sp>
          <p:nvSpPr>
            <p:cNvPr id="59" name="Rounded Rectangle 58"/>
            <p:cNvSpPr/>
            <p:nvPr/>
          </p:nvSpPr>
          <p:spPr>
            <a:xfrm>
              <a:off x="5892800" y="1899920"/>
              <a:ext cx="2092960" cy="15443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100" dirty="0">
                <a:ln w="18000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38240" y="1950720"/>
              <a:ext cx="1259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read-set</a:t>
              </a:r>
              <a:endParaRPr lang="en-US" sz="24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16720" y="2591546"/>
            <a:ext cx="2092960" cy="1544320"/>
            <a:chOff x="5892800" y="1899920"/>
            <a:chExt cx="2092960" cy="1544320"/>
          </a:xfrm>
          <a:solidFill>
            <a:srgbClr val="FF6600">
              <a:alpha val="24000"/>
            </a:srgbClr>
          </a:solidFill>
        </p:grpSpPr>
        <p:sp>
          <p:nvSpPr>
            <p:cNvPr id="62" name="Rounded Rectangle 61"/>
            <p:cNvSpPr/>
            <p:nvPr/>
          </p:nvSpPr>
          <p:spPr>
            <a:xfrm>
              <a:off x="5892800" y="1899920"/>
              <a:ext cx="2092960" cy="15443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100" dirty="0">
                <a:ln w="18000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38240" y="1950720"/>
              <a:ext cx="13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write-set</a:t>
              </a:r>
              <a:endParaRPr lang="en-US" sz="2400" dirty="0"/>
            </a:p>
          </p:txBody>
        </p:sp>
      </p:grpSp>
      <p:sp>
        <p:nvSpPr>
          <p:cNvPr id="64" name="Hexagon 63"/>
          <p:cNvSpPr/>
          <p:nvPr/>
        </p:nvSpPr>
        <p:spPr>
          <a:xfrm>
            <a:off x="894080" y="4894938"/>
            <a:ext cx="1300480" cy="103632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GVC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2052320" y="3130026"/>
            <a:ext cx="833120" cy="711200"/>
          </a:xfrm>
          <a:prstGeom prst="ellipse">
            <a:avLst/>
          </a:prstGeom>
          <a:solidFill>
            <a:srgbClr val="FF66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75197" y="3879421"/>
            <a:ext cx="11114839" cy="749698"/>
            <a:chOff x="375197" y="3737903"/>
            <a:chExt cx="11114839" cy="74969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89188" y="4097944"/>
              <a:ext cx="1100084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75197" y="3737903"/>
              <a:ext cx="2182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Local memory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5197" y="4025936"/>
              <a:ext cx="2182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rgbClr val="0070C0"/>
                  </a:solidFill>
                </a:rPr>
                <a:t>Shared memory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72" name="Oval 71"/>
          <p:cNvSpPr/>
          <p:nvPr/>
        </p:nvSpPr>
        <p:spPr>
          <a:xfrm>
            <a:off x="8239029" y="309954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9519920" y="3099546"/>
            <a:ext cx="589280" cy="5080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0099040" y="3363706"/>
            <a:ext cx="39624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0485120" y="3109706"/>
            <a:ext cx="629920" cy="51816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6897909" y="307922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7568469" y="308938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9" name="Oval 78"/>
          <p:cNvSpPr/>
          <p:nvPr/>
        </p:nvSpPr>
        <p:spPr>
          <a:xfrm>
            <a:off x="6921858" y="360754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885440" y="3764280"/>
            <a:ext cx="1229360" cy="403174"/>
          </a:xfrm>
          <a:prstGeom prst="wedgeRoundRectCallout">
            <a:avLst>
              <a:gd name="adj1" fmla="val -118246"/>
              <a:gd name="adj2" fmla="val 218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Read</a:t>
            </a:r>
            <a:endParaRPr lang="he-IL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5646420" y="2403198"/>
            <a:ext cx="391160" cy="5019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Rounded Rectangular Callout 69"/>
          <p:cNvSpPr/>
          <p:nvPr/>
        </p:nvSpPr>
        <p:spPr>
          <a:xfrm>
            <a:off x="6530069" y="4304549"/>
            <a:ext cx="1229360" cy="403174"/>
          </a:xfrm>
          <a:prstGeom prst="wedgeRoundRectCallout">
            <a:avLst>
              <a:gd name="adj1" fmla="val -98412"/>
              <a:gd name="adj2" fmla="val 78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Validate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00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dirty="0" smtClean="0"/>
              <a:t>Reduce Read-Set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noProof="0" dirty="0" smtClean="0"/>
              <a:t>Exploit structure and semantics</a:t>
            </a:r>
          </a:p>
          <a:p>
            <a:pPr algn="l" rt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9714" y="5724962"/>
            <a:ext cx="2743200" cy="365125"/>
          </a:xfrm>
        </p:spPr>
        <p:txBody>
          <a:bodyPr/>
          <a:lstStyle/>
          <a:p>
            <a:fld id="{3AFCB556-2409-4859-9691-E676E4C958BF}" type="slidenum">
              <a:rPr lang="he-IL" smtClean="0"/>
              <a:pPr/>
              <a:t>24</a:t>
            </a:fld>
            <a:endParaRPr lang="he-I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598531"/>
            <a:ext cx="3825240" cy="7245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insert(10):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15920" y="5108298"/>
            <a:ext cx="7995920" cy="731520"/>
            <a:chOff x="2092960" y="2499360"/>
            <a:chExt cx="7995920" cy="731520"/>
          </a:xfrm>
        </p:grpSpPr>
        <p:grpSp>
          <p:nvGrpSpPr>
            <p:cNvPr id="7" name="Group 6"/>
            <p:cNvGrpSpPr/>
            <p:nvPr/>
          </p:nvGrpSpPr>
          <p:grpSpPr>
            <a:xfrm>
              <a:off x="2092960" y="2519680"/>
              <a:ext cx="1818640" cy="711200"/>
              <a:chOff x="1280160" y="4886960"/>
              <a:chExt cx="1818640" cy="711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>
                <a:stCxn id="20" idx="6"/>
                <a:endCxn id="18" idx="2"/>
              </p:cNvCxnSpPr>
              <p:nvPr/>
            </p:nvCxnSpPr>
            <p:spPr>
              <a:xfrm flipV="1">
                <a:off x="2113280" y="5232400"/>
                <a:ext cx="98552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911600" y="2509520"/>
              <a:ext cx="1615440" cy="711200"/>
              <a:chOff x="1280160" y="4886960"/>
              <a:chExt cx="1615440" cy="711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cxnSp>
            <p:nvCxnSpPr>
              <p:cNvPr id="19" name="Straight Arrow Connector 18"/>
              <p:cNvCxnSpPr>
                <a:stCxn id="18" idx="6"/>
                <a:endCxn id="16" idx="2"/>
              </p:cNvCxnSpPr>
              <p:nvPr/>
            </p:nvCxnSpPr>
            <p:spPr>
              <a:xfrm>
                <a:off x="2113280" y="5242560"/>
                <a:ext cx="78232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527040" y="2509520"/>
              <a:ext cx="1584960" cy="711200"/>
              <a:chOff x="1280160" y="4886960"/>
              <a:chExt cx="1330960" cy="711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280160" y="4886960"/>
                <a:ext cx="708139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9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6" idx="6"/>
              </p:cNvCxnSpPr>
              <p:nvPr/>
            </p:nvCxnSpPr>
            <p:spPr>
              <a:xfrm flipV="1">
                <a:off x="1988299" y="5232400"/>
                <a:ext cx="622821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112000" y="2499360"/>
              <a:ext cx="1645920" cy="711200"/>
              <a:chOff x="1280160" y="4886960"/>
              <a:chExt cx="1645920" cy="711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17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>
                <a:stCxn id="14" idx="6"/>
                <a:endCxn id="12" idx="2"/>
              </p:cNvCxnSpPr>
              <p:nvPr/>
            </p:nvCxnSpPr>
            <p:spPr>
              <a:xfrm>
                <a:off x="2113280" y="5242560"/>
                <a:ext cx="81280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8757920" y="2499360"/>
              <a:ext cx="1330960" cy="711200"/>
              <a:chOff x="1280160" y="4886960"/>
              <a:chExt cx="1330960" cy="711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34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>
                <a:stCxn id="12" idx="6"/>
              </p:cNvCxnSpPr>
              <p:nvPr/>
            </p:nvCxnSpPr>
            <p:spPr>
              <a:xfrm flipV="1">
                <a:off x="2113280" y="5232400"/>
                <a:ext cx="49784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9316720" y="2591546"/>
            <a:ext cx="2092960" cy="1544320"/>
            <a:chOff x="5892800" y="1899920"/>
            <a:chExt cx="2092960" cy="1544320"/>
          </a:xfrm>
          <a:solidFill>
            <a:srgbClr val="FF6600">
              <a:alpha val="24000"/>
            </a:srgbClr>
          </a:solidFill>
        </p:grpSpPr>
        <p:sp>
          <p:nvSpPr>
            <p:cNvPr id="26" name="Rounded Rectangle 25"/>
            <p:cNvSpPr/>
            <p:nvPr/>
          </p:nvSpPr>
          <p:spPr>
            <a:xfrm>
              <a:off x="5892800" y="1899920"/>
              <a:ext cx="2092960" cy="15443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100" dirty="0">
                <a:ln w="18000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38240" y="1950720"/>
              <a:ext cx="13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write-set</a:t>
              </a:r>
              <a:endParaRPr lang="en-US" sz="2400" dirty="0"/>
            </a:p>
          </p:txBody>
        </p:sp>
      </p:grpSp>
      <p:sp>
        <p:nvSpPr>
          <p:cNvPr id="28" name="Hexagon 27"/>
          <p:cNvSpPr/>
          <p:nvPr/>
        </p:nvSpPr>
        <p:spPr>
          <a:xfrm>
            <a:off x="894080" y="4894938"/>
            <a:ext cx="1300480" cy="103632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GVC</a:t>
            </a:r>
            <a:endParaRPr lang="en-US" sz="2000" dirty="0"/>
          </a:p>
        </p:txBody>
      </p:sp>
      <p:sp>
        <p:nvSpPr>
          <p:cNvPr id="29" name="Oval 28"/>
          <p:cNvSpPr/>
          <p:nvPr/>
        </p:nvSpPr>
        <p:spPr>
          <a:xfrm>
            <a:off x="2052320" y="3130026"/>
            <a:ext cx="833120" cy="711200"/>
          </a:xfrm>
          <a:prstGeom prst="ellipse">
            <a:avLst/>
          </a:prstGeom>
          <a:solidFill>
            <a:srgbClr val="FF66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75197" y="3879421"/>
            <a:ext cx="11114839" cy="749698"/>
            <a:chOff x="375197" y="3737903"/>
            <a:chExt cx="11114839" cy="74969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89188" y="4097944"/>
              <a:ext cx="1100084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5197" y="3737903"/>
              <a:ext cx="2182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Local memory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5197" y="4025936"/>
              <a:ext cx="2182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rgbClr val="0070C0"/>
                  </a:solidFill>
                </a:rPr>
                <a:t>Shared memory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9519920" y="3099546"/>
            <a:ext cx="589280" cy="5080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099040" y="3363706"/>
            <a:ext cx="39624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0485120" y="3109706"/>
            <a:ext cx="629920" cy="51816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771640" y="2581386"/>
            <a:ext cx="2260600" cy="1544320"/>
            <a:chOff x="5892800" y="1899920"/>
            <a:chExt cx="2092960" cy="1544320"/>
          </a:xfrm>
          <a:solidFill>
            <a:srgbClr val="FF6600">
              <a:alpha val="24000"/>
            </a:srgbClr>
          </a:solidFill>
        </p:grpSpPr>
        <p:sp>
          <p:nvSpPr>
            <p:cNvPr id="45" name="Rounded Rectangle 44"/>
            <p:cNvSpPr/>
            <p:nvPr/>
          </p:nvSpPr>
          <p:spPr>
            <a:xfrm>
              <a:off x="5892800" y="1899920"/>
              <a:ext cx="2092960" cy="15443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100" dirty="0">
                <a:ln w="18000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38240" y="1950720"/>
              <a:ext cx="1259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read-set</a:t>
              </a:r>
              <a:endParaRPr lang="en-US" sz="2400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8239029" y="309954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2885440" y="3764280"/>
            <a:ext cx="1229360" cy="403174"/>
          </a:xfrm>
          <a:prstGeom prst="wedgeRoundRectCallout">
            <a:avLst>
              <a:gd name="adj1" fmla="val -118246"/>
              <a:gd name="adj2" fmla="val 218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Read</a:t>
            </a:r>
            <a:endParaRPr lang="he-IL" dirty="0"/>
          </a:p>
        </p:txBody>
      </p:sp>
      <p:sp>
        <p:nvSpPr>
          <p:cNvPr id="41" name="Right Brace 40"/>
          <p:cNvSpPr/>
          <p:nvPr/>
        </p:nvSpPr>
        <p:spPr>
          <a:xfrm rot="16200000">
            <a:off x="5646420" y="2403198"/>
            <a:ext cx="391160" cy="5019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Rounded Rectangular Callout 41"/>
          <p:cNvSpPr/>
          <p:nvPr/>
        </p:nvSpPr>
        <p:spPr>
          <a:xfrm>
            <a:off x="6530069" y="4304549"/>
            <a:ext cx="1229360" cy="403174"/>
          </a:xfrm>
          <a:prstGeom prst="wedgeRoundRectCallout">
            <a:avLst>
              <a:gd name="adj1" fmla="val -98412"/>
              <a:gd name="adj2" fmla="val 78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Validate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43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Step 3: Non-Transactional Index 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Imagine we could guess the right node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 So, we could be faster and save aborts during the traversal</a:t>
            </a:r>
          </a:p>
          <a:p>
            <a:pPr lvl="1"/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25</a:t>
            </a:fld>
            <a:endParaRPr lang="he-IL" dirty="0"/>
          </a:p>
        </p:txBody>
      </p:sp>
      <p:grpSp>
        <p:nvGrpSpPr>
          <p:cNvPr id="22" name="Group 21"/>
          <p:cNvGrpSpPr/>
          <p:nvPr/>
        </p:nvGrpSpPr>
        <p:grpSpPr>
          <a:xfrm>
            <a:off x="865254" y="2702709"/>
            <a:ext cx="10017760" cy="1606191"/>
            <a:chOff x="875887" y="2000845"/>
            <a:chExt cx="10017760" cy="1606191"/>
          </a:xfrm>
        </p:grpSpPr>
        <p:pic>
          <p:nvPicPr>
            <p:cNvPr id="1028" name="Picture 4" descr="http://cliparts.co/cliparts/pc5/8yp/pc58yp69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952" y="2000845"/>
              <a:ext cx="760557" cy="98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Hexagon 4"/>
            <p:cNvSpPr/>
            <p:nvPr/>
          </p:nvSpPr>
          <p:spPr>
            <a:xfrm>
              <a:off x="875887" y="2570716"/>
              <a:ext cx="1300480" cy="103632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GVC</a:t>
              </a:r>
              <a:endParaRPr lang="en-US" sz="2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87567" y="2773916"/>
              <a:ext cx="8006080" cy="741680"/>
              <a:chOff x="2905760" y="5283200"/>
              <a:chExt cx="8006080" cy="7416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05760" y="5293360"/>
                <a:ext cx="8006080" cy="731520"/>
                <a:chOff x="2905760" y="5293360"/>
                <a:chExt cx="8006080" cy="73152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49040" y="5293360"/>
                  <a:ext cx="7162800" cy="711200"/>
                  <a:chOff x="2926080" y="2499360"/>
                  <a:chExt cx="7162800" cy="711200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V="1">
                    <a:off x="2926080" y="2865120"/>
                    <a:ext cx="985520" cy="10160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4744720" y="2865120"/>
                    <a:ext cx="782320" cy="0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6370320" y="2854960"/>
                    <a:ext cx="741680" cy="10160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>
                    <a:endCxn id="17" idx="2"/>
                  </p:cNvCxnSpPr>
                  <p:nvPr/>
                </p:nvCxnSpPr>
                <p:spPr>
                  <a:xfrm>
                    <a:off x="7945120" y="2854960"/>
                    <a:ext cx="812800" cy="0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8757920" y="2499360"/>
                    <a:ext cx="1330960" cy="711200"/>
                    <a:chOff x="1280160" y="4886960"/>
                    <a:chExt cx="1330960" cy="711200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1280160" y="4886960"/>
                      <a:ext cx="833120" cy="7112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p:txBody>
                </p:sp>
                <p:cxnSp>
                  <p:nvCxnSpPr>
                    <p:cNvPr id="18" name="Straight Arrow Connector 17"/>
                    <p:cNvCxnSpPr>
                      <a:stCxn id="17" idx="6"/>
                    </p:cNvCxnSpPr>
                    <p:nvPr/>
                  </p:nvCxnSpPr>
                  <p:spPr>
                    <a:xfrm flipV="1">
                      <a:off x="2113280" y="5232400"/>
                      <a:ext cx="497840" cy="10160"/>
                    </a:xfrm>
                    <a:prstGeom prst="straightConnector1">
                      <a:avLst/>
                    </a:prstGeom>
                    <a:ln w="38100" cmpd="sng"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" name="Oval 10"/>
                <p:cNvSpPr/>
                <p:nvPr/>
              </p:nvSpPr>
              <p:spPr>
                <a:xfrm>
                  <a:off x="2905760" y="5313680"/>
                  <a:ext cx="843280" cy="711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4724400" y="5283200"/>
                <a:ext cx="84328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339840" y="5283200"/>
                <a:ext cx="84328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7906607" y="2773916"/>
              <a:ext cx="84328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5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Step 3: </a:t>
            </a:r>
            <a:r>
              <a:rPr lang="en-US" dirty="0" smtClean="0"/>
              <a:t>Non-Transactional Index 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1890939"/>
            <a:ext cx="5508172" cy="4351338"/>
          </a:xfrm>
        </p:spPr>
        <p:txBody>
          <a:bodyPr/>
          <a:lstStyle/>
          <a:p>
            <a:r>
              <a:rPr lang="en-US" noProof="0" dirty="0" err="1" smtClean="0"/>
              <a:t>getSmaller</a:t>
            </a:r>
            <a:r>
              <a:rPr lang="en-US" noProof="0" dirty="0" smtClean="0"/>
              <a:t> </a:t>
            </a:r>
            <a:endParaRPr lang="en-US" dirty="0" smtClean="0"/>
          </a:p>
          <a:p>
            <a:pPr lvl="1"/>
            <a:r>
              <a:rPr lang="en-US" noProof="0" dirty="0" smtClean="0"/>
              <a:t>Returns some node with a smaller key</a:t>
            </a:r>
          </a:p>
          <a:p>
            <a:pPr lvl="1"/>
            <a:r>
              <a:rPr lang="en-US" noProof="0" dirty="0" smtClean="0"/>
              <a:t>For performance, not much smaller</a:t>
            </a:r>
          </a:p>
          <a:p>
            <a:r>
              <a:rPr lang="en-US" noProof="0" dirty="0" smtClean="0"/>
              <a:t>Implemented as (concurrent) </a:t>
            </a:r>
            <a:r>
              <a:rPr lang="en-US" noProof="0" dirty="0" err="1" smtClean="0"/>
              <a:t>skiplist</a:t>
            </a:r>
            <a:endParaRPr lang="en-US" noProof="0" dirty="0" smtClean="0"/>
          </a:p>
          <a:p>
            <a:pPr lvl="1"/>
            <a:r>
              <a:rPr lang="en-US" noProof="0" dirty="0" smtClean="0"/>
              <a:t>For example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pPr lvl="1"/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26</a:t>
            </a:fld>
            <a:endParaRPr lang="he-IL"/>
          </a:p>
        </p:txBody>
      </p:sp>
      <p:grpSp>
        <p:nvGrpSpPr>
          <p:cNvPr id="52" name="Group 51"/>
          <p:cNvGrpSpPr/>
          <p:nvPr/>
        </p:nvGrpSpPr>
        <p:grpSpPr>
          <a:xfrm>
            <a:off x="6781363" y="2766688"/>
            <a:ext cx="4733708" cy="2416766"/>
            <a:chOff x="6772492" y="2623842"/>
            <a:chExt cx="4253470" cy="2000841"/>
          </a:xfrm>
        </p:grpSpPr>
        <p:sp>
          <p:nvSpPr>
            <p:cNvPr id="46" name="TextBox 45"/>
            <p:cNvSpPr txBox="1"/>
            <p:nvPr/>
          </p:nvSpPr>
          <p:spPr>
            <a:xfrm rot="1759043">
              <a:off x="8091242" y="3302163"/>
              <a:ext cx="1392866" cy="38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 smtClean="0"/>
                <a:t>remove(n)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72492" y="2623842"/>
              <a:ext cx="1501213" cy="55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sp>
          <p:nvSpPr>
            <p:cNvPr id="15" name="Snip Same Side Corner Rectangle 14"/>
            <p:cNvSpPr/>
            <p:nvPr/>
          </p:nvSpPr>
          <p:spPr>
            <a:xfrm>
              <a:off x="9260957" y="3860098"/>
              <a:ext cx="1765005" cy="764585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Index</a:t>
              </a:r>
              <a:endParaRPr lang="en-US" sz="2400" dirty="0"/>
            </a:p>
          </p:txBody>
        </p:sp>
        <p:cxnSp>
          <p:nvCxnSpPr>
            <p:cNvPr id="38" name="Straight Arrow Connector 37"/>
            <p:cNvCxnSpPr>
              <a:endCxn id="15" idx="3"/>
            </p:cNvCxnSpPr>
            <p:nvPr/>
          </p:nvCxnSpPr>
          <p:spPr>
            <a:xfrm>
              <a:off x="8273705" y="2903242"/>
              <a:ext cx="1869755" cy="9568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759043">
              <a:off x="8512149" y="3041922"/>
              <a:ext cx="1392866" cy="38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/>
                <a:t>a</a:t>
              </a:r>
              <a:r>
                <a:rPr lang="en-US" sz="2400" dirty="0" smtClean="0"/>
                <a:t>dd(n)</a:t>
              </a:r>
              <a:endParaRPr lang="en-US" sz="24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962900" y="3182642"/>
              <a:ext cx="1381977" cy="7620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759043">
              <a:off x="7511126" y="3368525"/>
              <a:ext cx="1525156" cy="687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 err="1" smtClean="0"/>
                <a:t>getSmaller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(key)</a:t>
              </a:r>
              <a:endParaRPr lang="en-US" sz="2400" dirty="0"/>
            </a:p>
          </p:txBody>
        </p:sp>
        <p:cxnSp>
          <p:nvCxnSpPr>
            <p:cNvPr id="48" name="Straight Arrow Connector 47"/>
            <p:cNvCxnSpPr>
              <a:endCxn id="15" idx="2"/>
            </p:cNvCxnSpPr>
            <p:nvPr/>
          </p:nvCxnSpPr>
          <p:spPr>
            <a:xfrm>
              <a:off x="7254240" y="3182642"/>
              <a:ext cx="2006717" cy="10597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04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27</a:t>
            </a:fld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2915920" y="5293360"/>
            <a:ext cx="7995920" cy="731520"/>
            <a:chOff x="2092960" y="2499360"/>
            <a:chExt cx="7995920" cy="731520"/>
          </a:xfrm>
        </p:grpSpPr>
        <p:grpSp>
          <p:nvGrpSpPr>
            <p:cNvPr id="6" name="Group 5"/>
            <p:cNvGrpSpPr/>
            <p:nvPr/>
          </p:nvGrpSpPr>
          <p:grpSpPr>
            <a:xfrm>
              <a:off x="2092960" y="2519680"/>
              <a:ext cx="1818640" cy="711200"/>
              <a:chOff x="1280160" y="4886960"/>
              <a:chExt cx="1818640" cy="711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19" idx="6"/>
                <a:endCxn id="17" idx="2"/>
              </p:cNvCxnSpPr>
              <p:nvPr/>
            </p:nvCxnSpPr>
            <p:spPr>
              <a:xfrm flipV="1">
                <a:off x="2113280" y="5232400"/>
                <a:ext cx="98552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3911600" y="2509520"/>
              <a:ext cx="1615440" cy="711200"/>
              <a:chOff x="1280160" y="4886960"/>
              <a:chExt cx="1615440" cy="71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cxnSp>
            <p:nvCxnSpPr>
              <p:cNvPr id="18" name="Straight Arrow Connector 17"/>
              <p:cNvCxnSpPr>
                <a:stCxn id="17" idx="6"/>
                <a:endCxn id="15" idx="2"/>
              </p:cNvCxnSpPr>
              <p:nvPr/>
            </p:nvCxnSpPr>
            <p:spPr>
              <a:xfrm>
                <a:off x="2113280" y="5242560"/>
                <a:ext cx="78232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527040" y="2509520"/>
              <a:ext cx="1584960" cy="711200"/>
              <a:chOff x="1280160" y="4886960"/>
              <a:chExt cx="1330960" cy="711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280160" y="4886960"/>
                <a:ext cx="708139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9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>
                <a:stCxn id="15" idx="6"/>
              </p:cNvCxnSpPr>
              <p:nvPr/>
            </p:nvCxnSpPr>
            <p:spPr>
              <a:xfrm flipV="1">
                <a:off x="1988299" y="5232400"/>
                <a:ext cx="622821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112000" y="2499360"/>
              <a:ext cx="1645920" cy="711200"/>
              <a:chOff x="1280160" y="4886960"/>
              <a:chExt cx="1645920" cy="711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17</a:t>
                </a:r>
                <a:endParaRPr lang="en-US" dirty="0"/>
              </a:p>
            </p:txBody>
          </p:sp>
          <p:cxnSp>
            <p:nvCxnSpPr>
              <p:cNvPr id="14" name="Straight Arrow Connector 13"/>
              <p:cNvCxnSpPr>
                <a:stCxn id="13" idx="6"/>
                <a:endCxn id="11" idx="2"/>
              </p:cNvCxnSpPr>
              <p:nvPr/>
            </p:nvCxnSpPr>
            <p:spPr>
              <a:xfrm>
                <a:off x="2113280" y="5242560"/>
                <a:ext cx="81280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8757920" y="2499360"/>
              <a:ext cx="1330960" cy="711200"/>
              <a:chOff x="1280160" y="4886960"/>
              <a:chExt cx="1330960" cy="711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34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>
                <a:stCxn id="11" idx="6"/>
              </p:cNvCxnSpPr>
              <p:nvPr/>
            </p:nvCxnSpPr>
            <p:spPr>
              <a:xfrm flipV="1">
                <a:off x="2113280" y="5232400"/>
                <a:ext cx="49784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Hexagon 28"/>
          <p:cNvSpPr/>
          <p:nvPr/>
        </p:nvSpPr>
        <p:spPr>
          <a:xfrm>
            <a:off x="894080" y="5080000"/>
            <a:ext cx="1300480" cy="103632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GVC</a:t>
            </a:r>
            <a:endParaRPr lang="en-US" sz="2400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Step 3: </a:t>
            </a:r>
            <a:r>
              <a:rPr lang="en-US" dirty="0" smtClean="0"/>
              <a:t>Non-Transactional </a:t>
            </a:r>
            <a:r>
              <a:rPr lang="en-US" dirty="0"/>
              <a:t>Index </a:t>
            </a:r>
            <a:endParaRPr lang="he-IL" noProof="0" dirty="0"/>
          </a:p>
        </p:txBody>
      </p:sp>
      <p:cxnSp>
        <p:nvCxnSpPr>
          <p:cNvPr id="45" name="Straight Arrow Connector 44"/>
          <p:cNvCxnSpPr>
            <a:endCxn id="17" idx="7"/>
          </p:cNvCxnSpPr>
          <p:nvPr/>
        </p:nvCxnSpPr>
        <p:spPr>
          <a:xfrm flipH="1">
            <a:off x="5445672" y="4368887"/>
            <a:ext cx="1937122" cy="1038786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1" idx="1"/>
          </p:cNvCxnSpPr>
          <p:nvPr/>
        </p:nvCxnSpPr>
        <p:spPr>
          <a:xfrm>
            <a:off x="8240486" y="4368887"/>
            <a:ext cx="1462402" cy="1028626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16319">
            <a:off x="5289533" y="2888082"/>
            <a:ext cx="182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/>
              <a:t>r</a:t>
            </a:r>
            <a:r>
              <a:rPr lang="en-US" sz="2400" dirty="0" smtClean="0"/>
              <a:t>eturn 5</a:t>
            </a:r>
            <a:endParaRPr lang="en-US" sz="24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260601" y="2661939"/>
            <a:ext cx="1557861" cy="10902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183200">
            <a:off x="5653263" y="2543320"/>
            <a:ext cx="201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err="1" smtClean="0"/>
              <a:t>getSmaller</a:t>
            </a:r>
            <a:r>
              <a:rPr lang="en-US" sz="2400" dirty="0" smtClean="0"/>
              <a:t>(10)</a:t>
            </a:r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05079" y="2289602"/>
            <a:ext cx="1488201" cy="1155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158210" y="1952121"/>
            <a:ext cx="4609883" cy="2416766"/>
            <a:chOff x="6883759" y="2623842"/>
            <a:chExt cx="4142203" cy="2000841"/>
          </a:xfrm>
        </p:grpSpPr>
        <p:sp>
          <p:nvSpPr>
            <p:cNvPr id="48" name="Rectangle 47"/>
            <p:cNvSpPr/>
            <p:nvPr/>
          </p:nvSpPr>
          <p:spPr>
            <a:xfrm>
              <a:off x="6883759" y="2623842"/>
              <a:ext cx="1501213" cy="55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sp>
          <p:nvSpPr>
            <p:cNvPr id="49" name="Snip Same Side Corner Rectangle 48"/>
            <p:cNvSpPr/>
            <p:nvPr/>
          </p:nvSpPr>
          <p:spPr>
            <a:xfrm>
              <a:off x="9260957" y="3860098"/>
              <a:ext cx="1765005" cy="764585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Index</a:t>
              </a:r>
              <a:endParaRPr lang="en-US" sz="2400" dirty="0"/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727651"/>
            <a:ext cx="3825240" cy="7245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insert(10):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052320" y="2259146"/>
            <a:ext cx="833120" cy="711200"/>
          </a:xfrm>
          <a:prstGeom prst="ellipse">
            <a:avLst/>
          </a:prstGeom>
          <a:solidFill>
            <a:srgbClr val="FF66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499461" y="3207065"/>
            <a:ext cx="276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2400" dirty="0"/>
              <a:t>Start traverse from 5</a:t>
            </a:r>
          </a:p>
        </p:txBody>
      </p:sp>
    </p:spTree>
    <p:extLst>
      <p:ext uri="{BB962C8B-B14F-4D97-AF65-F5344CB8AC3E}">
        <p14:creationId xmlns:p14="http://schemas.microsoft.com/office/powerpoint/2010/main" val="31431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Non-Transactional Index 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Updated outside the TX (if completes successfully)</a:t>
            </a:r>
          </a:p>
          <a:p>
            <a:pPr lvl="1"/>
            <a:r>
              <a:rPr lang="en-US" dirty="0" smtClean="0"/>
              <a:t>Reduces </a:t>
            </a:r>
            <a:r>
              <a:rPr lang="en-US" noProof="0" dirty="0" smtClean="0"/>
              <a:t>aborts, </a:t>
            </a:r>
            <a:r>
              <a:rPr lang="en-US" dirty="0" smtClean="0"/>
              <a:t>overhead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But: </a:t>
            </a:r>
            <a:endParaRPr lang="en-US" noProof="0" dirty="0" smtClean="0"/>
          </a:p>
          <a:p>
            <a:pPr lvl="1"/>
            <a:r>
              <a:rPr lang="en-US" noProof="0" dirty="0" smtClean="0"/>
              <a:t>May return nodes with smaller keys than predecessor </a:t>
            </a:r>
          </a:p>
          <a:p>
            <a:pPr marL="914400" lvl="2" indent="0">
              <a:buNone/>
            </a:pPr>
            <a:r>
              <a:rPr lang="en-US" noProof="0" dirty="0" smtClean="0">
                <a:sym typeface="Symbol"/>
              </a:rPr>
              <a:t> </a:t>
            </a:r>
            <a:r>
              <a:rPr lang="en-US" noProof="0" dirty="0" smtClean="0"/>
              <a:t>longer traversals</a:t>
            </a:r>
          </a:p>
          <a:p>
            <a:pPr lvl="1"/>
            <a:r>
              <a:rPr lang="en-US" noProof="0" dirty="0" smtClean="0"/>
              <a:t>May return removed nodes </a:t>
            </a:r>
          </a:p>
          <a:p>
            <a:pPr lvl="2"/>
            <a:r>
              <a:rPr lang="en-US" noProof="0" dirty="0" smtClean="0"/>
              <a:t>Subtle, more details in the paper 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pPr lvl="1"/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74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Concurrent Data Structure Libraries (CDSLs) vs Transactional Memory</a:t>
            </a:r>
          </a:p>
          <a:p>
            <a:r>
              <a:rPr lang="en-US" dirty="0" smtClean="0"/>
              <a:t>Introducing: Transactional Data Structure Libraries (TDSL)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Example TDSL algorithm</a:t>
            </a:r>
          </a:p>
          <a:p>
            <a:pPr lvl="1"/>
            <a:r>
              <a:rPr lang="en-US" dirty="0" err="1" smtClean="0"/>
              <a:t>Skiplist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Composition of multiple objects</a:t>
            </a:r>
          </a:p>
          <a:p>
            <a:pPr lvl="1"/>
            <a:r>
              <a:rPr lang="en-US" dirty="0" smtClean="0"/>
              <a:t>Fast abort-free singletons</a:t>
            </a:r>
          </a:p>
          <a:p>
            <a:r>
              <a:rPr lang="en-US" dirty="0" smtClean="0"/>
              <a:t>Library composition</a:t>
            </a:r>
          </a:p>
          <a:p>
            <a:r>
              <a:rPr lang="en-US" dirty="0" smtClean="0"/>
              <a:t>Evaluation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96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412" y="1797645"/>
            <a:ext cx="8017884" cy="45100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132797" y="777402"/>
            <a:ext cx="1946316" cy="1505508"/>
            <a:chOff x="9207694" y="2959809"/>
            <a:chExt cx="1946316" cy="15055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1150" y="3328505"/>
              <a:ext cx="1818899" cy="11368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07694" y="2959809"/>
              <a:ext cx="1946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5592" y="349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 smtClean="0"/>
              <a:t>Multi-Threading </a:t>
            </a:r>
            <a:r>
              <a:rPr lang="en-US" dirty="0"/>
              <a:t>is Everywhere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92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One GVC shared among all objects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Commit:</a:t>
            </a:r>
          </a:p>
          <a:p>
            <a:pPr lvl="1"/>
            <a:r>
              <a:rPr lang="en-US" noProof="0" dirty="0" smtClean="0"/>
              <a:t>Lock all write sets</a:t>
            </a:r>
          </a:p>
          <a:p>
            <a:pPr lvl="1"/>
            <a:r>
              <a:rPr lang="en-US" noProof="0" dirty="0" smtClean="0"/>
              <a:t>Validate all read sets </a:t>
            </a:r>
          </a:p>
          <a:p>
            <a:pPr lvl="1"/>
            <a:r>
              <a:rPr lang="en-US" noProof="0" dirty="0" smtClean="0"/>
              <a:t>Increase GVC</a:t>
            </a:r>
          </a:p>
          <a:p>
            <a:pPr lvl="1"/>
            <a:r>
              <a:rPr lang="en-US" noProof="0" dirty="0" smtClean="0"/>
              <a:t>Update objects and release locks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0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Concurrent Data Structure Libraries (CDSLs) vs Transactional Memory</a:t>
            </a:r>
          </a:p>
          <a:p>
            <a:r>
              <a:rPr lang="en-US" dirty="0" smtClean="0"/>
              <a:t>Introducing: Transactional Data Structure Libraries (TDSL)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Example TDSL algorithm</a:t>
            </a:r>
          </a:p>
          <a:p>
            <a:pPr lvl="1"/>
            <a:r>
              <a:rPr lang="en-US" dirty="0" err="1" smtClean="0"/>
              <a:t>Skiplist</a:t>
            </a:r>
            <a:endParaRPr lang="en-US" dirty="0" smtClean="0"/>
          </a:p>
          <a:p>
            <a:pPr lvl="1"/>
            <a:r>
              <a:rPr lang="en-US" dirty="0" smtClean="0"/>
              <a:t>Composition of multiple objects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Fast abort-free singletons</a:t>
            </a:r>
          </a:p>
          <a:p>
            <a:r>
              <a:rPr lang="en-US" dirty="0" smtClean="0"/>
              <a:t>Library composition</a:t>
            </a:r>
          </a:p>
          <a:p>
            <a:r>
              <a:rPr lang="en-US" dirty="0" smtClean="0"/>
              <a:t>Evaluation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96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Fast Abort-Free </a:t>
            </a:r>
            <a:r>
              <a:rPr lang="en-US" dirty="0" smtClean="0"/>
              <a:t>Singletons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67" y="1709058"/>
            <a:ext cx="11070773" cy="4539342"/>
          </a:xfrm>
        </p:spPr>
        <p:txBody>
          <a:bodyPr>
            <a:noAutofit/>
          </a:bodyPr>
          <a:lstStyle/>
          <a:p>
            <a:pPr algn="l" rtl="0"/>
            <a:r>
              <a:rPr lang="en-US" noProof="0" dirty="0" smtClean="0"/>
              <a:t>Use the index</a:t>
            </a:r>
          </a:p>
          <a:p>
            <a:pPr algn="l" rtl="0"/>
            <a:r>
              <a:rPr lang="en-US" noProof="0" dirty="0" smtClean="0"/>
              <a:t>Do </a:t>
            </a:r>
            <a:r>
              <a:rPr lang="en-US" noProof="0" dirty="0"/>
              <a:t>not increment </a:t>
            </a:r>
            <a:r>
              <a:rPr lang="en-US" noProof="0" dirty="0" smtClean="0"/>
              <a:t>GVC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contention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fast as in </a:t>
            </a:r>
            <a:r>
              <a:rPr lang="en-US" dirty="0" smtClean="0"/>
              <a:t>CDSL</a:t>
            </a:r>
          </a:p>
          <a:p>
            <a:pPr lvl="1"/>
            <a:r>
              <a:rPr lang="en-US" dirty="0" smtClean="0"/>
              <a:t>Make transactions aware of singletons using designated fields</a:t>
            </a:r>
            <a:endParaRPr lang="en-US" dirty="0"/>
          </a:p>
          <a:p>
            <a:pPr marL="457200" lvl="1" indent="0" algn="l" rtl="0">
              <a:buNone/>
            </a:pPr>
            <a:endParaRPr lang="en-US" noProof="0" dirty="0" smtClean="0"/>
          </a:p>
          <a:p>
            <a:pPr algn="l" rtl="0"/>
            <a:r>
              <a:rPr lang="en-US" noProof="0" dirty="0" smtClean="0"/>
              <a:t>Details in the paper </a:t>
            </a:r>
          </a:p>
          <a:p>
            <a:pPr algn="l" rtl="0"/>
            <a:endParaRPr lang="en-US" dirty="0"/>
          </a:p>
          <a:p>
            <a:pPr algn="l" rt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96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Concurrent Data Structure Libraries (CDSLs) vs Transactional Memory</a:t>
            </a:r>
          </a:p>
          <a:p>
            <a:r>
              <a:rPr lang="en-US" dirty="0" smtClean="0"/>
              <a:t>Introducing: Transactional Data Structure Libraries (TDSL)</a:t>
            </a:r>
          </a:p>
          <a:p>
            <a:r>
              <a:rPr lang="en-US" dirty="0" smtClean="0"/>
              <a:t>Example TDSL algorithm</a:t>
            </a:r>
          </a:p>
          <a:p>
            <a:pPr lvl="1"/>
            <a:r>
              <a:rPr lang="en-US" dirty="0" err="1" smtClean="0"/>
              <a:t>Skiplist</a:t>
            </a:r>
            <a:endParaRPr lang="en-US" dirty="0" smtClean="0"/>
          </a:p>
          <a:p>
            <a:pPr lvl="1"/>
            <a:r>
              <a:rPr lang="en-US" dirty="0" smtClean="0"/>
              <a:t>Composition of multiple objects</a:t>
            </a:r>
          </a:p>
          <a:p>
            <a:pPr lvl="1"/>
            <a:r>
              <a:rPr lang="en-US" dirty="0" smtClean="0"/>
              <a:t>Fast abort-free singletons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Library composition</a:t>
            </a:r>
          </a:p>
          <a:p>
            <a:r>
              <a:rPr lang="en-US" dirty="0" smtClean="0"/>
              <a:t>Evaluation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96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Composing TDSLs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4" y="1890939"/>
            <a:ext cx="11038116" cy="4351338"/>
          </a:xfrm>
        </p:spPr>
        <p:txBody>
          <a:bodyPr>
            <a:noAutofit/>
          </a:bodyPr>
          <a:lstStyle/>
          <a:p>
            <a:pPr algn="l" rtl="0"/>
            <a:r>
              <a:rPr lang="en-US" noProof="0" dirty="0" smtClean="0"/>
              <a:t>Extend API to support: </a:t>
            </a:r>
          </a:p>
          <a:p>
            <a:pPr lvl="1" algn="l" rtl="0"/>
            <a:r>
              <a:rPr lang="en-US" noProof="0" dirty="0" smtClean="0"/>
              <a:t>TX-begin</a:t>
            </a:r>
          </a:p>
          <a:p>
            <a:pPr lvl="1" algn="l" rtl="0"/>
            <a:r>
              <a:rPr lang="en-US" noProof="0" dirty="0" smtClean="0"/>
              <a:t>Divide </a:t>
            </a:r>
            <a:r>
              <a:rPr lang="en-US" noProof="0" dirty="0"/>
              <a:t>TX-commit </a:t>
            </a:r>
            <a:r>
              <a:rPr lang="en-US" noProof="0" dirty="0" smtClean="0"/>
              <a:t>into </a:t>
            </a:r>
            <a:r>
              <a:rPr lang="en-US" noProof="0" dirty="0"/>
              <a:t>three phases</a:t>
            </a:r>
            <a:r>
              <a:rPr lang="en-US" noProof="0" dirty="0" smtClean="0"/>
              <a:t>: TX-lock, TX-verify, and TX-finalize</a:t>
            </a:r>
          </a:p>
          <a:p>
            <a:pPr lvl="1" algn="l" rtl="0"/>
            <a:r>
              <a:rPr lang="en-US" noProof="0" dirty="0" smtClean="0"/>
              <a:t>TX-abort</a:t>
            </a:r>
            <a:endParaRPr lang="en-US" sz="2800" noProof="0" dirty="0"/>
          </a:p>
          <a:p>
            <a:pPr algn="l" rtl="0"/>
            <a:r>
              <a:rPr lang="en-US" noProof="0" dirty="0" smtClean="0"/>
              <a:t>Perform TX-begin and each of the commit phase in all libraries</a:t>
            </a:r>
          </a:p>
          <a:p>
            <a:pPr lvl="1" algn="l" rtl="0"/>
            <a:r>
              <a:rPr lang="en-US" noProof="0" dirty="0" smtClean="0"/>
              <a:t>Wait for completion in all libraries before moving to the next phase</a:t>
            </a:r>
          </a:p>
          <a:p>
            <a:pPr lvl="1" algn="l" rtl="0"/>
            <a:r>
              <a:rPr lang="en-US" noProof="0" dirty="0" smtClean="0"/>
              <a:t>If catch abort in some library, perform TX-abort in all </a:t>
            </a:r>
          </a:p>
          <a:p>
            <a:pPr algn="l" rtl="0"/>
            <a:r>
              <a:rPr lang="en-US" noProof="0" dirty="0" smtClean="0"/>
              <a:t>Some semantics have to be satisfied</a:t>
            </a:r>
          </a:p>
          <a:p>
            <a:pPr lvl="1" algn="l" rtl="0"/>
            <a:r>
              <a:rPr lang="en-US" noProof="0" dirty="0" smtClean="0"/>
              <a:t>Based on theory of PLDI’15 paper by </a:t>
            </a:r>
            <a:r>
              <a:rPr lang="en-US" noProof="0" dirty="0" err="1" smtClean="0"/>
              <a:t>Ziv</a:t>
            </a:r>
            <a:r>
              <a:rPr lang="en-US" noProof="0" dirty="0" smtClean="0"/>
              <a:t> et al. </a:t>
            </a:r>
            <a:br>
              <a:rPr lang="en-US" noProof="0" dirty="0" smtClean="0"/>
            </a:br>
            <a:r>
              <a:rPr lang="en-US" sz="2400" noProof="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sv-SE" sz="2400" noProof="0" dirty="0" smtClean="0">
                <a:solidFill>
                  <a:schemeClr val="bg1">
                    <a:lumMod val="50000"/>
                  </a:schemeClr>
                </a:solidFill>
              </a:rPr>
              <a:t>Ziv</a:t>
            </a:r>
            <a:r>
              <a:rPr lang="sv-SE" sz="2400" noProof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v-SE" sz="2400" noProof="0" dirty="0" smtClean="0">
                <a:solidFill>
                  <a:schemeClr val="bg1">
                    <a:lumMod val="50000"/>
                  </a:schemeClr>
                </a:solidFill>
              </a:rPr>
              <a:t>Aiken</a:t>
            </a:r>
            <a:r>
              <a:rPr lang="sv-SE" sz="2400" noProof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v-SE" sz="2400" noProof="0" dirty="0" smtClean="0">
                <a:solidFill>
                  <a:schemeClr val="bg1">
                    <a:lumMod val="50000"/>
                  </a:schemeClr>
                </a:solidFill>
              </a:rPr>
              <a:t>Golan-Gueta</a:t>
            </a:r>
            <a:r>
              <a:rPr lang="sv-SE" sz="2400" noProof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v-SE" sz="2400" noProof="0" dirty="0" smtClean="0">
                <a:solidFill>
                  <a:schemeClr val="bg1">
                    <a:lumMod val="50000"/>
                  </a:schemeClr>
                </a:solidFill>
              </a:rPr>
              <a:t>Ramalingam</a:t>
            </a:r>
            <a:r>
              <a:rPr lang="sv-SE" sz="2400" noProof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v-SE" sz="2400" noProof="0" dirty="0" smtClean="0">
                <a:solidFill>
                  <a:schemeClr val="bg1">
                    <a:lumMod val="50000"/>
                  </a:schemeClr>
                </a:solidFill>
              </a:rPr>
              <a:t>Sagiv. </a:t>
            </a:r>
            <a:r>
              <a:rPr lang="en-US" sz="2400" noProof="0" dirty="0">
                <a:solidFill>
                  <a:schemeClr val="bg1">
                    <a:lumMod val="50000"/>
                  </a:schemeClr>
                </a:solidFill>
              </a:rPr>
              <a:t>Composing concurrency </a:t>
            </a:r>
            <a:r>
              <a:rPr lang="en-US" sz="2400" noProof="0" dirty="0" smtClean="0">
                <a:solidFill>
                  <a:schemeClr val="bg1">
                    <a:lumMod val="50000"/>
                  </a:schemeClr>
                </a:solidFill>
              </a:rPr>
              <a:t>control]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64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Compose With Existing Libraries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Modify library to support the above API</a:t>
            </a:r>
          </a:p>
          <a:p>
            <a:pPr lvl="1"/>
            <a:r>
              <a:rPr lang="en-US" noProof="0" dirty="0" smtClean="0"/>
              <a:t>E.g., TL2 STM naturally supports it</a:t>
            </a:r>
          </a:p>
          <a:p>
            <a:pPr lvl="1"/>
            <a:r>
              <a:rPr lang="en-US" dirty="0" smtClean="0"/>
              <a:t>E.g., use standard 2 phase locking</a:t>
            </a:r>
            <a:endParaRPr lang="en-US" noProof="0" dirty="0" smtClean="0"/>
          </a:p>
          <a:p>
            <a:r>
              <a:rPr lang="en-US" noProof="0" dirty="0" smtClean="0"/>
              <a:t>Some of the phases can be empty</a:t>
            </a:r>
          </a:p>
          <a:p>
            <a:pPr lvl="1"/>
            <a:r>
              <a:rPr lang="en-US" noProof="0" dirty="0" smtClean="0"/>
              <a:t>E.g., empty TX-verify in pessimistic two-phase locking</a:t>
            </a:r>
          </a:p>
          <a:p>
            <a:r>
              <a:rPr lang="en-US" noProof="0" dirty="0" smtClean="0"/>
              <a:t>Together we get </a:t>
            </a:r>
            <a:r>
              <a:rPr lang="en-US" dirty="0" smtClean="0">
                <a:solidFill>
                  <a:srgbClr val="0070C0"/>
                </a:solidFill>
              </a:rPr>
              <a:t>general transactions </a:t>
            </a:r>
          </a:p>
          <a:p>
            <a:pPr lvl="1"/>
            <a:r>
              <a:rPr lang="en-US" noProof="0" dirty="0" smtClean="0"/>
              <a:t>Ones supported fully by a custom-tailored TDSL are fast</a:t>
            </a:r>
          </a:p>
          <a:p>
            <a:pPr lvl="1"/>
            <a:r>
              <a:rPr lang="en-US" noProof="0" dirty="0" smtClean="0"/>
              <a:t>Others less so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25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Concurrent Data Structure Libraries (CDSLs) vs Transactional Memory</a:t>
            </a:r>
          </a:p>
          <a:p>
            <a:r>
              <a:rPr lang="en-US" dirty="0" smtClean="0"/>
              <a:t>Introducing: Transactional Data Structure Libraries (TDSL)</a:t>
            </a:r>
          </a:p>
          <a:p>
            <a:r>
              <a:rPr lang="en-US" dirty="0" smtClean="0"/>
              <a:t>Example TDSL algorithm</a:t>
            </a:r>
          </a:p>
          <a:p>
            <a:pPr lvl="1"/>
            <a:r>
              <a:rPr lang="en-US" dirty="0" err="1" smtClean="0"/>
              <a:t>Skiplist</a:t>
            </a:r>
            <a:endParaRPr lang="en-US" dirty="0" smtClean="0"/>
          </a:p>
          <a:p>
            <a:pPr lvl="1"/>
            <a:r>
              <a:rPr lang="en-US" dirty="0" smtClean="0"/>
              <a:t>Composition of multiple objects</a:t>
            </a:r>
          </a:p>
          <a:p>
            <a:pPr lvl="1"/>
            <a:r>
              <a:rPr lang="en-US" dirty="0" smtClean="0"/>
              <a:t>Fast abort-free singletons</a:t>
            </a:r>
          </a:p>
          <a:p>
            <a:r>
              <a:rPr lang="en-US" dirty="0" smtClean="0"/>
              <a:t>Library composition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Evaluation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73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smtClean="0"/>
              <a:t>Singletons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37</a:t>
            </a:fld>
            <a:endParaRPr lang="he-IL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89535574"/>
              </p:ext>
            </p:extLst>
          </p:nvPr>
        </p:nvGraphicFramePr>
        <p:xfrm>
          <a:off x="1446251" y="1644076"/>
          <a:ext cx="4616861" cy="328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92149163"/>
              </p:ext>
            </p:extLst>
          </p:nvPr>
        </p:nvGraphicFramePr>
        <p:xfrm>
          <a:off x="6088417" y="1736435"/>
          <a:ext cx="4653477" cy="325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42746" y="5022041"/>
            <a:ext cx="10043877" cy="407035"/>
            <a:chOff x="733137" y="6029440"/>
            <a:chExt cx="10043877" cy="4070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345" y="6134849"/>
              <a:ext cx="470716" cy="2381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5120" y="6118656"/>
              <a:ext cx="470716" cy="228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37" y="6091724"/>
              <a:ext cx="434507" cy="2724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297" y="6096749"/>
              <a:ext cx="458647" cy="2762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83" y="6080556"/>
              <a:ext cx="434507" cy="304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241" y="6149944"/>
              <a:ext cx="446577" cy="228600"/>
            </a:xfrm>
            <a:prstGeom prst="rect">
              <a:avLst/>
            </a:prstGeom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093753" y="6029440"/>
              <a:ext cx="9683261" cy="40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our </a:t>
              </a:r>
              <a:r>
                <a:rPr lang="en-US" sz="2000" dirty="0" err="1" smtClean="0">
                  <a:effectLst/>
                  <a:latin typeface="Calibri"/>
                  <a:ea typeface="Calibri"/>
                  <a:cs typeface="Arial"/>
                </a:rPr>
                <a:t>skiplist</a:t>
              </a:r>
              <a:r>
                <a:rPr lang="en-US" sz="2000" dirty="0" smtClean="0">
                  <a:effectLst/>
                  <a:latin typeface="Calibri"/>
                  <a:ea typeface="Calibri"/>
                  <a:cs typeface="Arial"/>
                </a:rPr>
                <a:t>             rotating              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nohotspot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  </a:t>
              </a:r>
              <a:r>
                <a:rPr lang="en-US" sz="2000" dirty="0" err="1" smtClean="0">
                  <a:effectLst/>
                  <a:latin typeface="Calibri"/>
                  <a:ea typeface="Calibri"/>
                  <a:cs typeface="Arial"/>
                </a:rPr>
                <a:t>fraser</a:t>
              </a:r>
              <a:r>
                <a:rPr lang="en-US" sz="2000" dirty="0" smtClean="0">
                  <a:effectLst/>
                  <a:latin typeface="Calibri"/>
                  <a:ea typeface="Calibri"/>
                  <a:cs typeface="Arial"/>
                </a:rPr>
                <a:t>            optimistic           baseline</a:t>
              </a:r>
              <a:endParaRPr lang="en-US" sz="2000" dirty="0">
                <a:effectLst/>
                <a:latin typeface="Calibri"/>
                <a:ea typeface="Calibri"/>
                <a:cs typeface="Arial"/>
              </a:endParaRPr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2635329" y="4932220"/>
            <a:ext cx="8451293" cy="674254"/>
          </a:xfrm>
          <a:prstGeom prst="wedgeRoundRectCallout">
            <a:avLst>
              <a:gd name="adj1" fmla="val -13183"/>
              <a:gd name="adj2" fmla="val 8304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87265" y="5855855"/>
            <a:ext cx="510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Do not support transactions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9222242" y="2854036"/>
            <a:ext cx="1722851" cy="517238"/>
          </a:xfrm>
          <a:prstGeom prst="wedgeRoundRectCallout">
            <a:avLst>
              <a:gd name="adj1" fmla="val 39711"/>
              <a:gd name="adj2" fmla="val -249164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02220" y="1172758"/>
            <a:ext cx="310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As good as baseline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smtClean="0"/>
              <a:t>Singletons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38</a:t>
            </a:fld>
            <a:endParaRPr lang="he-IL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6381930"/>
              </p:ext>
            </p:extLst>
          </p:nvPr>
        </p:nvGraphicFramePr>
        <p:xfrm>
          <a:off x="925286" y="1534886"/>
          <a:ext cx="1041762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53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smtClean="0"/>
              <a:t>Transactions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39</a:t>
            </a:fld>
            <a:endParaRPr lang="he-IL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4511585"/>
              </p:ext>
            </p:extLst>
          </p:nvPr>
        </p:nvGraphicFramePr>
        <p:xfrm>
          <a:off x="709221" y="2335069"/>
          <a:ext cx="5202052" cy="336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72406311"/>
              </p:ext>
            </p:extLst>
          </p:nvPr>
        </p:nvGraphicFramePr>
        <p:xfrm>
          <a:off x="6161976" y="2352221"/>
          <a:ext cx="5060206" cy="335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16725" y="5854812"/>
            <a:ext cx="4972266" cy="407035"/>
            <a:chOff x="3416750" y="6083412"/>
            <a:chExt cx="4972266" cy="407035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654073" y="6083412"/>
              <a:ext cx="4734943" cy="40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our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skiplist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</a:t>
              </a:r>
              <a:r>
                <a:rPr lang="en-US" sz="2000" dirty="0" smtClean="0">
                  <a:effectLst/>
                  <a:latin typeface="Calibri"/>
                  <a:ea typeface="Calibri"/>
                  <a:cs typeface="Arial"/>
                </a:rPr>
                <a:t>SeqTL2          FriendlyTL2     </a:t>
              </a:r>
              <a:endParaRPr lang="en-US" sz="2000" dirty="0">
                <a:effectLst/>
                <a:latin typeface="Calibri"/>
                <a:ea typeface="Calibri"/>
                <a:cs typeface="Arial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750" y="6236644"/>
              <a:ext cx="336424" cy="1894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94" y="6168473"/>
              <a:ext cx="345049" cy="2583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94" y="6207228"/>
              <a:ext cx="353676" cy="18085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04850" y="904875"/>
            <a:ext cx="3124200" cy="1077218"/>
            <a:chOff x="704850" y="904875"/>
            <a:chExt cx="3124200" cy="1077218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04850" y="904875"/>
              <a:ext cx="3124200" cy="1028700"/>
            </a:xfrm>
            <a:prstGeom prst="wedgeRoundRectCallout">
              <a:avLst>
                <a:gd name="adj1" fmla="val -1931"/>
                <a:gd name="adj2" fmla="val 98611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762" y="904875"/>
              <a:ext cx="30003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3200" dirty="0" smtClean="0"/>
                <a:t>We have less overhead</a:t>
              </a:r>
              <a:endParaRPr lang="en-US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93741" y="1008757"/>
            <a:ext cx="3124200" cy="1077218"/>
            <a:chOff x="8093741" y="1008757"/>
            <a:chExt cx="3124200" cy="1077218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8093741" y="1008757"/>
              <a:ext cx="3124200" cy="1028700"/>
            </a:xfrm>
            <a:prstGeom prst="wedgeRoundRectCallout">
              <a:avLst>
                <a:gd name="adj1" fmla="val 813"/>
                <a:gd name="adj2" fmla="val 90278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55653" y="1008757"/>
              <a:ext cx="30003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3200" dirty="0" smtClean="0"/>
                <a:t>We have less aborts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6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(DS)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1890939"/>
            <a:ext cx="10515600" cy="1353004"/>
          </a:xfrm>
        </p:spPr>
        <p:txBody>
          <a:bodyPr/>
          <a:lstStyle/>
          <a:p>
            <a:r>
              <a:rPr lang="en-US" dirty="0" smtClean="0"/>
              <a:t>Essential building blocks in modern SW</a:t>
            </a:r>
            <a:endParaRPr lang="he-IL" dirty="0" smtClean="0"/>
          </a:p>
          <a:p>
            <a:pPr lvl="1"/>
            <a:r>
              <a:rPr lang="en-US" dirty="0" smtClean="0"/>
              <a:t>Map, </a:t>
            </a:r>
            <a:r>
              <a:rPr lang="en-US" dirty="0" err="1" smtClean="0"/>
              <a:t>skiplist</a:t>
            </a:r>
            <a:r>
              <a:rPr lang="en-US" dirty="0" smtClean="0"/>
              <a:t>, queue,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</a:t>
            </a:fld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592" y="3720028"/>
            <a:ext cx="6234858" cy="145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3975" y="4387067"/>
            <a:ext cx="3579306" cy="2342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9435" y="2324318"/>
            <a:ext cx="2561665" cy="21786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5592" y="349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32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smtClean="0"/>
              <a:t>Transactions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40</a:t>
            </a:fld>
            <a:endParaRPr lang="he-IL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79251642"/>
              </p:ext>
            </p:extLst>
          </p:nvPr>
        </p:nvGraphicFramePr>
        <p:xfrm>
          <a:off x="1045029" y="1698171"/>
          <a:ext cx="10112829" cy="412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94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 smtClean="0"/>
              <a:t>Transactions (Aborts)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41</a:t>
            </a:fld>
            <a:endParaRPr lang="he-IL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02175979"/>
              </p:ext>
            </p:extLst>
          </p:nvPr>
        </p:nvGraphicFramePr>
        <p:xfrm>
          <a:off x="6357257" y="1847850"/>
          <a:ext cx="5215618" cy="339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70705346"/>
              </p:ext>
            </p:extLst>
          </p:nvPr>
        </p:nvGraphicFramePr>
        <p:xfrm>
          <a:off x="542925" y="1695450"/>
          <a:ext cx="5543550" cy="339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1152525" y="4257674"/>
            <a:ext cx="4962525" cy="390525"/>
          </a:xfrm>
          <a:prstGeom prst="wedgeRoundRectCallout">
            <a:avLst>
              <a:gd name="adj1" fmla="val 59167"/>
              <a:gd name="adj2" fmla="val -234146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40600" y="5304238"/>
            <a:ext cx="4972266" cy="407035"/>
            <a:chOff x="3416750" y="6083412"/>
            <a:chExt cx="4972266" cy="407035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654073" y="6083412"/>
              <a:ext cx="4734943" cy="40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our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skiplist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</a:t>
              </a:r>
              <a:r>
                <a:rPr lang="en-US" sz="2000" dirty="0" smtClean="0">
                  <a:effectLst/>
                  <a:latin typeface="Calibri"/>
                  <a:ea typeface="Calibri"/>
                  <a:cs typeface="Arial"/>
                </a:rPr>
                <a:t>SeqTL2          FriendlyTL2     </a:t>
              </a:r>
              <a:endParaRPr lang="en-US" sz="2000" dirty="0">
                <a:effectLst/>
                <a:latin typeface="Calibri"/>
                <a:ea typeface="Calibri"/>
                <a:cs typeface="Arial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750" y="6236644"/>
              <a:ext cx="336424" cy="1894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94" y="6168473"/>
              <a:ext cx="345049" cy="2583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94" y="6207228"/>
              <a:ext cx="353676" cy="180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9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Intruder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3" y="1499054"/>
            <a:ext cx="10515600" cy="667204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noProof="0" dirty="0" smtClean="0"/>
              <a:t>Testing multiple </a:t>
            </a:r>
            <a:r>
              <a:rPr lang="en-US" noProof="0" dirty="0" err="1" smtClean="0"/>
              <a:t>skiplists</a:t>
            </a:r>
            <a:r>
              <a:rPr lang="en-US" noProof="0" dirty="0" smtClean="0"/>
              <a:t> and queues in a real application  </a:t>
            </a:r>
          </a:p>
          <a:p>
            <a:pPr algn="l"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42</a:t>
            </a:fld>
            <a:endParaRPr lang="he-IL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62764882"/>
              </p:ext>
            </p:extLst>
          </p:nvPr>
        </p:nvGraphicFramePr>
        <p:xfrm>
          <a:off x="805544" y="2340428"/>
          <a:ext cx="5138056" cy="350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49109750"/>
              </p:ext>
            </p:extLst>
          </p:nvPr>
        </p:nvGraphicFramePr>
        <p:xfrm>
          <a:off x="6306050" y="2364920"/>
          <a:ext cx="5131298" cy="349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635825" y="5913838"/>
            <a:ext cx="4972266" cy="407035"/>
            <a:chOff x="3416750" y="6083412"/>
            <a:chExt cx="4972266" cy="407035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654073" y="6083412"/>
              <a:ext cx="4734943" cy="40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our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skiplist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</a:t>
              </a:r>
              <a:r>
                <a:rPr lang="en-US" sz="2000" dirty="0" smtClean="0">
                  <a:effectLst/>
                  <a:latin typeface="Calibri"/>
                  <a:ea typeface="Calibri"/>
                  <a:cs typeface="Arial"/>
                </a:rPr>
                <a:t>SeqTL2          FriendlyTL2     </a:t>
              </a:r>
              <a:endParaRPr lang="en-US" sz="2000" dirty="0">
                <a:effectLst/>
                <a:latin typeface="Calibri"/>
                <a:ea typeface="Calibri"/>
                <a:cs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750" y="6236644"/>
              <a:ext cx="336424" cy="1894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94" y="6168473"/>
              <a:ext cx="345049" cy="2583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94" y="6207228"/>
              <a:ext cx="353676" cy="180857"/>
            </a:xfrm>
            <a:prstGeom prst="rect">
              <a:avLst/>
            </a:prstGeom>
          </p:spPr>
        </p:pic>
      </p:grpSp>
      <p:sp>
        <p:nvSpPr>
          <p:cNvPr id="5" name="Rounded Rectangular Callout 4"/>
          <p:cNvSpPr/>
          <p:nvPr/>
        </p:nvSpPr>
        <p:spPr>
          <a:xfrm flipH="1">
            <a:off x="8886824" y="5712585"/>
            <a:ext cx="2276475" cy="745366"/>
          </a:xfrm>
          <a:prstGeom prst="wedgeRoundRectCallout">
            <a:avLst>
              <a:gd name="adj1" fmla="val 75954"/>
              <a:gd name="adj2" fmla="val -6385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20150" y="5651055"/>
            <a:ext cx="2452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annot support intruder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57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Conclusion 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9426" cy="4351338"/>
          </a:xfrm>
        </p:spPr>
        <p:txBody>
          <a:bodyPr>
            <a:noAutofit/>
          </a:bodyPr>
          <a:lstStyle/>
          <a:p>
            <a:pPr algn="l" rtl="0"/>
            <a:r>
              <a:rPr lang="en-US" sz="3600" noProof="0" dirty="0" smtClean="0"/>
              <a:t>We introduced a new concept for concurrent programing</a:t>
            </a:r>
          </a:p>
          <a:p>
            <a:pPr lvl="1"/>
            <a:r>
              <a:rPr lang="en-US" sz="3200" dirty="0" err="1" smtClean="0"/>
              <a:t>Composable</a:t>
            </a:r>
            <a:r>
              <a:rPr lang="en-US" sz="3200" dirty="0" smtClean="0"/>
              <a:t> DSs </a:t>
            </a:r>
            <a:r>
              <a:rPr lang="en-US" sz="3200" noProof="0" dirty="0" smtClean="0"/>
              <a:t>supporting TX as well as fast singletons</a:t>
            </a:r>
          </a:p>
          <a:p>
            <a:pPr lvl="1" algn="l" rtl="0"/>
            <a:endParaRPr lang="en-US" sz="3200" noProof="0" dirty="0" smtClean="0"/>
          </a:p>
          <a:p>
            <a:pPr algn="l" rtl="0"/>
            <a:r>
              <a:rPr lang="en-US" sz="3600" noProof="0" dirty="0" smtClean="0"/>
              <a:t>Implemented library with two DSs </a:t>
            </a:r>
          </a:p>
          <a:p>
            <a:pPr lvl="1" algn="l" rtl="0"/>
            <a:r>
              <a:rPr lang="en-US" sz="3200" noProof="0" dirty="0" smtClean="0"/>
              <a:t>Map (based on </a:t>
            </a:r>
            <a:r>
              <a:rPr lang="en-US" sz="3200" noProof="0" dirty="0" err="1" smtClean="0"/>
              <a:t>skiplist</a:t>
            </a:r>
            <a:r>
              <a:rPr lang="en-US" sz="3200" noProof="0" dirty="0" smtClean="0"/>
              <a:t>) and queue</a:t>
            </a:r>
          </a:p>
          <a:p>
            <a:pPr algn="l" rtl="0"/>
            <a:endParaRPr lang="en-US" sz="3600" noProof="0" dirty="0"/>
          </a:p>
          <a:p>
            <a:pPr algn="l" rtl="0"/>
            <a:r>
              <a:rPr lang="en-US" sz="3600" noProof="0" dirty="0" smtClean="0"/>
              <a:t>We hope that the community will adopt this concept </a:t>
            </a:r>
          </a:p>
          <a:p>
            <a:pPr lvl="1" algn="l" rtl="0"/>
            <a:r>
              <a:rPr lang="en-US" sz="3200" noProof="0" dirty="0" smtClean="0"/>
              <a:t>Build and use more such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7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231550" y="3336837"/>
            <a:ext cx="4092328" cy="2817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 smtClean="0"/>
              <a:t>But Are They “Thread Safe”?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 smtClean="0"/>
              <a:t>Correct under concurrency?</a:t>
            </a:r>
            <a:endParaRPr lang="he-IL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6199" y="3369675"/>
            <a:ext cx="4191671" cy="2790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3487" y="4322929"/>
            <a:ext cx="133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OR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1339923" y="4322928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</a:rPr>
              <a:t>?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“Thread-Safe” Concurrent DS Libraries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Widely used in real life software</a:t>
            </a:r>
          </a:p>
          <a:p>
            <a:r>
              <a:rPr lang="en-US" dirty="0" smtClean="0"/>
              <a:t>Numerous research papers</a:t>
            </a:r>
          </a:p>
          <a:p>
            <a:pPr lvl="1"/>
            <a:r>
              <a:rPr lang="en-US" dirty="0" smtClean="0"/>
              <a:t>Concurrent </a:t>
            </a:r>
            <a:r>
              <a:rPr lang="en-US" dirty="0" err="1" smtClean="0"/>
              <a:t>Skipklist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Herlihy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Lev,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Luchangco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Shavit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A simple optimistic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skiplist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algorithm] [Fraser: Practical lock freedom] … </a:t>
            </a:r>
          </a:p>
          <a:p>
            <a:pPr lvl="1"/>
            <a:r>
              <a:rPr lang="en-US" dirty="0" smtClean="0"/>
              <a:t>Concurrent queue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[Michael, Scott: Simple, fast, and practical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nonblocking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blocking concurrent queue algorithms]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Gramoli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Guerraoui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Reusable concurrent data types]</a:t>
            </a:r>
          </a:p>
          <a:p>
            <a:pPr lvl="1"/>
            <a:r>
              <a:rPr lang="en-US" dirty="0" smtClean="0"/>
              <a:t>Concurrent binary tree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[Bronson, Casper,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Chafi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Olukotun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A practical concurrent binary search tree]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Drachsler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Vechev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Yahav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Practical concurrent binary search trees via logical ordering]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4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Concurrent Data Structure Libraries (CDSLs)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operation executes atomically </a:t>
            </a:r>
          </a:p>
          <a:p>
            <a:r>
              <a:rPr lang="en-US" dirty="0" smtClean="0"/>
              <a:t>Custom-tailored implementation preserves semantics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972475" y="3477579"/>
            <a:ext cx="486391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l" rtl="0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balance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map.get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key=Yoni)</a:t>
            </a:r>
          </a:p>
          <a:p>
            <a:pPr lvl="1" algn="l" rtl="0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 algn="l" rtl="0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newBalance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balance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+ deposit</a:t>
            </a:r>
          </a:p>
          <a:p>
            <a:pPr lvl="1" algn="l" rtl="0"/>
            <a:endParaRPr lang="en-US" sz="2400" dirty="0" smtClean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algn="l" rtl="0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key=Yoni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newBalance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endParaRPr lang="en-US" sz="2400" dirty="0" smtClean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algn="l" rtl="0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repQ.enq(“Yoni’s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balance=new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”)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466891" y="3513296"/>
            <a:ext cx="4287520" cy="2214880"/>
            <a:chOff x="7396480" y="3566160"/>
            <a:chExt cx="4287520" cy="2214880"/>
          </a:xfrm>
        </p:grpSpPr>
        <p:sp>
          <p:nvSpPr>
            <p:cNvPr id="21" name="Rectangle 20"/>
            <p:cNvSpPr/>
            <p:nvPr/>
          </p:nvSpPr>
          <p:spPr>
            <a:xfrm>
              <a:off x="9956800" y="522224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queue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2800" y="521208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map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6480" y="3586480"/>
              <a:ext cx="12090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30" name="Straight Arrow Connector 29"/>
            <p:cNvCxnSpPr>
              <a:stCxn id="23" idx="2"/>
            </p:cNvCxnSpPr>
            <p:nvPr/>
          </p:nvCxnSpPr>
          <p:spPr>
            <a:xfrm>
              <a:off x="8001000" y="4145280"/>
              <a:ext cx="817880" cy="107696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9204960" y="4145280"/>
              <a:ext cx="29464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940800" y="3576320"/>
              <a:ext cx="1209040" cy="558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474960" y="3566160"/>
              <a:ext cx="1209040" cy="558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10749280" y="4124960"/>
              <a:ext cx="406400" cy="11074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9743440" y="4124960"/>
              <a:ext cx="60960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55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 smtClean="0"/>
              <a:t>Are They </a:t>
            </a:r>
            <a:r>
              <a:rPr lang="en-US" dirty="0" smtClean="0"/>
              <a:t>Really Thread </a:t>
            </a:r>
            <a:r>
              <a:rPr lang="en-US" noProof="0" dirty="0" smtClean="0"/>
              <a:t>Safe??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0" y="1856105"/>
            <a:ext cx="10515600" cy="4300146"/>
          </a:xfrm>
        </p:spPr>
        <p:txBody>
          <a:bodyPr>
            <a:normAutofit/>
          </a:bodyPr>
          <a:lstStyle/>
          <a:p>
            <a:pPr algn="l" rtl="0"/>
            <a:endParaRPr lang="en-US" sz="3600" dirty="0" smtClean="0"/>
          </a:p>
          <a:p>
            <a:pPr algn="l" rtl="0"/>
            <a:endParaRPr lang="en-US" sz="3600" dirty="0"/>
          </a:p>
          <a:p>
            <a:pPr algn="l" rtl="0"/>
            <a:endParaRPr lang="en-US" sz="3600" dirty="0" smtClean="0"/>
          </a:p>
          <a:p>
            <a:pPr algn="l" rtl="0"/>
            <a:endParaRPr lang="en-US" sz="3600" dirty="0"/>
          </a:p>
          <a:p>
            <a:pPr algn="l" rtl="0"/>
            <a:endParaRPr lang="en-US" sz="3600" dirty="0" smtClean="0"/>
          </a:p>
          <a:p>
            <a:pPr algn="l" rtl="0"/>
            <a:endParaRPr lang="en-US" sz="3600" dirty="0" smtClean="0"/>
          </a:p>
          <a:p>
            <a:pPr lvl="1"/>
            <a:r>
              <a:rPr lang="en-US" dirty="0" smtClean="0"/>
              <a:t>Oops! Atomic operations are not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241318" y="1845667"/>
            <a:ext cx="946475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l" rtl="0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balance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map.get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key=Yoni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 algn="l" rtl="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balance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map.get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l" rtl="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newBalance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balance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+ deposit</a:t>
            </a:r>
          </a:p>
          <a:p>
            <a:pPr lvl="1" algn="l" rtl="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					  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newBalance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balance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+ deposit</a:t>
            </a:r>
          </a:p>
          <a:p>
            <a:pPr lvl="1" algn="l" rtl="0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key=Yoni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newBalance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	    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newBalance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(“Yoni’s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balance=new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”)</a:t>
            </a:r>
          </a:p>
          <a:p>
            <a:pPr lvl="1" algn="l" rtl="0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					    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(“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Yoni’s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balance=new”)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 rtl="0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pPr algn="ctr" rtl="0"/>
            <a:r>
              <a:rPr lang="en-US" noProof="0" smtClean="0"/>
              <a:t>Software Transactional Memory (STM)</a:t>
            </a:r>
            <a:endParaRPr lang="he-I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6781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TL2, </a:t>
            </a:r>
            <a:r>
              <a:rPr lang="en-US" dirty="0" err="1" smtClean="0"/>
              <a:t>TinySTM</a:t>
            </a:r>
            <a:r>
              <a:rPr lang="en-US" dirty="0" smtClean="0"/>
              <a:t>, </a:t>
            </a:r>
            <a:r>
              <a:rPr lang="en-US" dirty="0" err="1" smtClean="0"/>
              <a:t>SwissTM</a:t>
            </a:r>
            <a:r>
              <a:rPr lang="en-US" dirty="0" smtClean="0"/>
              <a:t>,… </a:t>
            </a:r>
          </a:p>
          <a:p>
            <a:pPr algn="l" rtl="0"/>
            <a:r>
              <a:rPr lang="en-US" dirty="0" smtClean="0"/>
              <a:t>Transactions (TXs) = atomic </a:t>
            </a:r>
            <a:r>
              <a:rPr lang="en-US" dirty="0"/>
              <a:t>sections </a:t>
            </a:r>
            <a:r>
              <a:rPr lang="en-US" dirty="0" smtClean="0"/>
              <a:t>including multiple DS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9</a:t>
            </a:fld>
            <a:endParaRPr lang="he-IL"/>
          </a:p>
        </p:txBody>
      </p:sp>
      <p:grpSp>
        <p:nvGrpSpPr>
          <p:cNvPr id="36" name="Group 35"/>
          <p:cNvGrpSpPr/>
          <p:nvPr/>
        </p:nvGrpSpPr>
        <p:grpSpPr>
          <a:xfrm>
            <a:off x="7457440" y="3556000"/>
            <a:ext cx="3992880" cy="2418080"/>
            <a:chOff x="7457440" y="3728720"/>
            <a:chExt cx="3992880" cy="2418080"/>
          </a:xfrm>
        </p:grpSpPr>
        <p:sp>
          <p:nvSpPr>
            <p:cNvPr id="5" name="Rectangle 4"/>
            <p:cNvSpPr/>
            <p:nvPr/>
          </p:nvSpPr>
          <p:spPr>
            <a:xfrm>
              <a:off x="7457440" y="5588000"/>
              <a:ext cx="399288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STM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829040" y="469392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map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99040" y="470408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queue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11440" y="3728720"/>
              <a:ext cx="32918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503920" y="4297680"/>
              <a:ext cx="10160" cy="13106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8249920" y="4297680"/>
              <a:ext cx="10160" cy="13106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884160" y="4267200"/>
              <a:ext cx="10160" cy="13106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5400000">
              <a:off x="8210172" y="4758621"/>
              <a:ext cx="912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begin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8006080" y="4617274"/>
              <a:ext cx="731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end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7585332" y="4753541"/>
              <a:ext cx="922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abort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398000" y="4277360"/>
              <a:ext cx="0" cy="4267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647680" y="4287520"/>
              <a:ext cx="0" cy="4267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387840" y="5191760"/>
              <a:ext cx="0" cy="4267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0708640" y="5232400"/>
              <a:ext cx="0" cy="4267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72438" y="3406329"/>
            <a:ext cx="698500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l" rtl="0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Begin_TX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balancemap.get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newBalance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balance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+ deposit</a:t>
            </a:r>
          </a:p>
          <a:p>
            <a:pPr lvl="1"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newBalance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(“Yoni’s balance=new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”)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algn="l" rtl="0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End_TX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1633</Words>
  <Application>Microsoft Office PowerPoint</Application>
  <PresentationFormat>Custom</PresentationFormat>
  <Paragraphs>552</Paragraphs>
  <Slides>43</Slides>
  <Notes>26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Transactional Libraries</vt:lpstr>
      <vt:lpstr>Agenda</vt:lpstr>
      <vt:lpstr>PowerPoint Presentation</vt:lpstr>
      <vt:lpstr>Data Structures (DS)</vt:lpstr>
      <vt:lpstr>But Are They “Thread Safe”?</vt:lpstr>
      <vt:lpstr>“Thread-Safe” Concurrent DS Libraries</vt:lpstr>
      <vt:lpstr>Concurrent Data Structure Libraries (CDSLs)</vt:lpstr>
      <vt:lpstr>Are They Really Thread Safe??</vt:lpstr>
      <vt:lpstr>Software Transactional Memory (STM)</vt:lpstr>
      <vt:lpstr>CDSL vs STM</vt:lpstr>
      <vt:lpstr>STM Overhead Explained</vt:lpstr>
      <vt:lpstr>Agenda</vt:lpstr>
      <vt:lpstr>TDSL: Bringing Transactions into CDSL</vt:lpstr>
      <vt:lpstr>Why TDSL?</vt:lpstr>
      <vt:lpstr>TDSL Benefit 1: Programmability</vt:lpstr>
      <vt:lpstr>TDSL Benefit 2: Semantic Optimization</vt:lpstr>
      <vt:lpstr>Example of Abort Reduction</vt:lpstr>
      <vt:lpstr>Example of Abort Reduction</vt:lpstr>
      <vt:lpstr>TDSL Benefit 3: Mix &amp; Match</vt:lpstr>
      <vt:lpstr>Agenda</vt:lpstr>
      <vt:lpstr>Skiplist Roadmap</vt:lpstr>
      <vt:lpstr>Step 1: Standard STM</vt:lpstr>
      <vt:lpstr>Step 1: Standard STM</vt:lpstr>
      <vt:lpstr>Step 2: Reduce Read-Set</vt:lpstr>
      <vt:lpstr>Step 3: Non-Transactional Index </vt:lpstr>
      <vt:lpstr>Step 3: Non-Transactional Index </vt:lpstr>
      <vt:lpstr>Step 3: Non-Transactional Index </vt:lpstr>
      <vt:lpstr>Step 3: Non-Transactional Index </vt:lpstr>
      <vt:lpstr>Agenda</vt:lpstr>
      <vt:lpstr>Composition</vt:lpstr>
      <vt:lpstr>Agenda</vt:lpstr>
      <vt:lpstr>Fast Abort-Free Singletons</vt:lpstr>
      <vt:lpstr>Agenda</vt:lpstr>
      <vt:lpstr>Composing TDSLs</vt:lpstr>
      <vt:lpstr>Compose With Existing Libraries</vt:lpstr>
      <vt:lpstr>Agenda</vt:lpstr>
      <vt:lpstr>Singletons</vt:lpstr>
      <vt:lpstr>Singletons</vt:lpstr>
      <vt:lpstr>Transactions</vt:lpstr>
      <vt:lpstr>Transactions</vt:lpstr>
      <vt:lpstr>Transactions (Aborts)</vt:lpstr>
      <vt:lpstr>Intruder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Transactional Libraries</dc:title>
  <dc:creator>sashas</dc:creator>
  <cp:lastModifiedBy>Idit Keidar</cp:lastModifiedBy>
  <cp:revision>216</cp:revision>
  <dcterms:created xsi:type="dcterms:W3CDTF">2015-11-07T16:07:48Z</dcterms:created>
  <dcterms:modified xsi:type="dcterms:W3CDTF">2016-04-08T10:21:06Z</dcterms:modified>
</cp:coreProperties>
</file>